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1"/>
  </p:notesMasterIdLst>
  <p:handoutMasterIdLst>
    <p:handoutMasterId r:id="rId132"/>
  </p:handoutMasterIdLst>
  <p:sldIdLst>
    <p:sldId id="256" r:id="rId2"/>
    <p:sldId id="363" r:id="rId3"/>
    <p:sldId id="481" r:id="rId4"/>
    <p:sldId id="470" r:id="rId5"/>
    <p:sldId id="383" r:id="rId6"/>
    <p:sldId id="384" r:id="rId7"/>
    <p:sldId id="364" r:id="rId8"/>
    <p:sldId id="386" r:id="rId9"/>
    <p:sldId id="374" r:id="rId10"/>
    <p:sldId id="365" r:id="rId11"/>
    <p:sldId id="366" r:id="rId12"/>
    <p:sldId id="367" r:id="rId13"/>
    <p:sldId id="368" r:id="rId14"/>
    <p:sldId id="387" r:id="rId15"/>
    <p:sldId id="385" r:id="rId16"/>
    <p:sldId id="372" r:id="rId17"/>
    <p:sldId id="380" r:id="rId18"/>
    <p:sldId id="389" r:id="rId19"/>
    <p:sldId id="379" r:id="rId20"/>
    <p:sldId id="375" r:id="rId21"/>
    <p:sldId id="369" r:id="rId22"/>
    <p:sldId id="370" r:id="rId23"/>
    <p:sldId id="376" r:id="rId24"/>
    <p:sldId id="377" r:id="rId25"/>
    <p:sldId id="378" r:id="rId26"/>
    <p:sldId id="371" r:id="rId27"/>
    <p:sldId id="373" r:id="rId28"/>
    <p:sldId id="381" r:id="rId29"/>
    <p:sldId id="382" r:id="rId30"/>
    <p:sldId id="390" r:id="rId31"/>
    <p:sldId id="391" r:id="rId32"/>
    <p:sldId id="392" r:id="rId33"/>
    <p:sldId id="393" r:id="rId34"/>
    <p:sldId id="406" r:id="rId35"/>
    <p:sldId id="407" r:id="rId36"/>
    <p:sldId id="408" r:id="rId37"/>
    <p:sldId id="410" r:id="rId38"/>
    <p:sldId id="409" r:id="rId39"/>
    <p:sldId id="411" r:id="rId40"/>
    <p:sldId id="395" r:id="rId41"/>
    <p:sldId id="397" r:id="rId42"/>
    <p:sldId id="398" r:id="rId43"/>
    <p:sldId id="394" r:id="rId44"/>
    <p:sldId id="396" r:id="rId45"/>
    <p:sldId id="399" r:id="rId46"/>
    <p:sldId id="400" r:id="rId47"/>
    <p:sldId id="401" r:id="rId48"/>
    <p:sldId id="402" r:id="rId49"/>
    <p:sldId id="403" r:id="rId50"/>
    <p:sldId id="404" r:id="rId51"/>
    <p:sldId id="405" r:id="rId52"/>
    <p:sldId id="412" r:id="rId53"/>
    <p:sldId id="474" r:id="rId54"/>
    <p:sldId id="475" r:id="rId55"/>
    <p:sldId id="473" r:id="rId56"/>
    <p:sldId id="429" r:id="rId57"/>
    <p:sldId id="430" r:id="rId58"/>
    <p:sldId id="431" r:id="rId59"/>
    <p:sldId id="432" r:id="rId60"/>
    <p:sldId id="433"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38" r:id="rId74"/>
    <p:sldId id="439" r:id="rId75"/>
    <p:sldId id="440" r:id="rId76"/>
    <p:sldId id="441" r:id="rId77"/>
    <p:sldId id="442" r:id="rId78"/>
    <p:sldId id="450" r:id="rId79"/>
    <p:sldId id="448" r:id="rId80"/>
    <p:sldId id="454" r:id="rId81"/>
    <p:sldId id="443" r:id="rId82"/>
    <p:sldId id="445" r:id="rId83"/>
    <p:sldId id="446" r:id="rId84"/>
    <p:sldId id="444" r:id="rId85"/>
    <p:sldId id="455" r:id="rId86"/>
    <p:sldId id="456" r:id="rId87"/>
    <p:sldId id="471" r:id="rId88"/>
    <p:sldId id="477" r:id="rId89"/>
    <p:sldId id="476" r:id="rId90"/>
    <p:sldId id="457" r:id="rId91"/>
    <p:sldId id="478" r:id="rId92"/>
    <p:sldId id="479" r:id="rId93"/>
    <p:sldId id="480" r:id="rId94"/>
    <p:sldId id="482" r:id="rId95"/>
    <p:sldId id="458" r:id="rId96"/>
    <p:sldId id="459" r:id="rId97"/>
    <p:sldId id="461" r:id="rId98"/>
    <p:sldId id="462" r:id="rId99"/>
    <p:sldId id="463" r:id="rId100"/>
    <p:sldId id="464" r:id="rId101"/>
    <p:sldId id="465" r:id="rId102"/>
    <p:sldId id="466" r:id="rId103"/>
    <p:sldId id="467" r:id="rId104"/>
    <p:sldId id="468" r:id="rId105"/>
    <p:sldId id="469" r:id="rId106"/>
    <p:sldId id="460" r:id="rId107"/>
    <p:sldId id="434" r:id="rId108"/>
    <p:sldId id="435" r:id="rId109"/>
    <p:sldId id="425" r:id="rId110"/>
    <p:sldId id="436" r:id="rId111"/>
    <p:sldId id="437" r:id="rId112"/>
    <p:sldId id="451" r:id="rId113"/>
    <p:sldId id="452" r:id="rId114"/>
    <p:sldId id="453" r:id="rId115"/>
    <p:sldId id="483" r:id="rId116"/>
    <p:sldId id="492" r:id="rId117"/>
    <p:sldId id="489" r:id="rId118"/>
    <p:sldId id="490" r:id="rId119"/>
    <p:sldId id="491" r:id="rId120"/>
    <p:sldId id="484" r:id="rId121"/>
    <p:sldId id="485" r:id="rId122"/>
    <p:sldId id="488" r:id="rId123"/>
    <p:sldId id="486" r:id="rId124"/>
    <p:sldId id="487" r:id="rId125"/>
    <p:sldId id="493" r:id="rId126"/>
    <p:sldId id="494" r:id="rId127"/>
    <p:sldId id="495" r:id="rId128"/>
    <p:sldId id="496" r:id="rId129"/>
    <p:sldId id="497" r:id="rId130"/>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87586" autoAdjust="0"/>
  </p:normalViewPr>
  <p:slideViewPr>
    <p:cSldViewPr>
      <p:cViewPr varScale="1">
        <p:scale>
          <a:sx n="92" d="100"/>
          <a:sy n="92" d="100"/>
        </p:scale>
        <p:origin x="-1920" y="-77"/>
      </p:cViewPr>
      <p:guideLst>
        <p:guide orient="horz" pos="1728"/>
        <p:guide pos="2304"/>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11/7/2016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11/7/2016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11/7/2016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ln/>
        </p:spPr>
        <p:style>
          <a:lnRef idx="2">
            <a:schemeClr val="accent3"/>
          </a:lnRef>
          <a:fillRef idx="1">
            <a:schemeClr val="lt1"/>
          </a:fillRef>
          <a:effectRef idx="0">
            <a:schemeClr val="accent3"/>
          </a:effectRef>
          <a:fontRef idx="minor">
            <a:schemeClr val="dk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ln/>
        </p:spPr>
        <p:style>
          <a:lnRef idx="2">
            <a:schemeClr val="accent6"/>
          </a:lnRef>
          <a:fillRef idx="1">
            <a:schemeClr val="lt1"/>
          </a:fillRef>
          <a:effectRef idx="0">
            <a:schemeClr val="accent6"/>
          </a:effectRef>
          <a:fontRef idx="minor">
            <a:schemeClr val="dk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rgbClr val="92D05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6">
              <a:lumMod val="75000"/>
            </a:schemeClr>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52400" y="762000"/>
            <a:ext cx="7010400" cy="419100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6" name="Content Placeholder 7"/>
          <p:cNvSpPr>
            <a:spLocks noGrp="1"/>
          </p:cNvSpPr>
          <p:nvPr>
            <p:ph sz="quarter" idx="10" hasCustomPrompt="1"/>
          </p:nvPr>
        </p:nvSpPr>
        <p:spPr>
          <a:xfrm>
            <a:off x="152400" y="5029200"/>
            <a:ext cx="7010400" cy="228600"/>
          </a:xfrm>
        </p:spPr>
        <p:txBody>
          <a:bodyPr>
            <a:noAutofit/>
          </a:bodyPr>
          <a:lstStyle>
            <a:lvl1pPr>
              <a:defRPr sz="6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None/>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style1</a:t>
            </a:r>
          </a:p>
        </p:txBody>
      </p:sp>
      <p:sp>
        <p:nvSpPr>
          <p:cNvPr id="11" name="Title 10"/>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15" name="Text Placeholder 14"/>
          <p:cNvSpPr>
            <a:spLocks noGrp="1"/>
          </p:cNvSpPr>
          <p:nvPr>
            <p:ph type="body" sz="quarter" idx="11"/>
          </p:nvPr>
        </p:nvSpPr>
        <p:spPr>
          <a:xfrm>
            <a:off x="2438400" y="76200"/>
            <a:ext cx="4724400" cy="609600"/>
          </a:xfrm>
        </p:spPr>
        <p:txBody>
          <a:bodyPr anchor="b"/>
          <a:lstStyle>
            <a:lvl1pPr algn="l">
              <a:lnSpc>
                <a:spcPct val="100000"/>
              </a:lnSpc>
              <a:buNone/>
              <a:defRPr sz="1200" b="1">
                <a:latin typeface="Microsoft YaHei" pitchFamily="34" charset="-122"/>
                <a:ea typeface="Microsoft YaHei" pitchFamily="34" charset="-122"/>
                <a:cs typeface="Microsoft Tai Le" pitchFamily="34" charset="0"/>
              </a:defRPr>
            </a:lvl1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52400" y="838200"/>
            <a:ext cx="3446679" cy="4191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3705758" y="838199"/>
            <a:ext cx="3457041" cy="4191369"/>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itle 9"/>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438400" y="76200"/>
            <a:ext cx="4724400" cy="609600"/>
          </a:xfrm>
        </p:spPr>
        <p:txBody>
          <a:bodyPr anchor="b"/>
          <a:lstStyle>
            <a:lvl1pPr>
              <a:buNone/>
              <a:defRPr sz="1200" b="1">
                <a:latin typeface="Microsoft YaHei" pitchFamily="34" charset="-122"/>
                <a:ea typeface="Microsoft YaHei" pitchFamily="34" charset="-122"/>
              </a:defRPr>
            </a:lvl1pPr>
          </a:lstStyle>
          <a:p>
            <a:pPr lvl="0"/>
            <a:endParaRPr lang="en-US" dirty="0" smtClean="0"/>
          </a:p>
          <a:p>
            <a:pPr lvl="0"/>
            <a:r>
              <a:rPr lang="en-US" dirty="0"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52400" y="76200"/>
            <a:ext cx="2133600" cy="609600"/>
          </a:xfrm>
          <a:prstGeom prst="rect">
            <a:avLst/>
          </a:prstGeom>
        </p:spPr>
        <p:txBody>
          <a:bodyPr vert="horz" lIns="77578" tIns="38789" rIns="77578" bIns="38789" anchor="b" anchorCtr="0">
            <a:normAutofit/>
          </a:bodyPr>
          <a:lstStyle/>
          <a:p>
            <a:pPr lvl="0" eaLnBrk="1" latinLnBrk="0" hangingPunct="1"/>
            <a:r>
              <a:rPr lang="en-US" dirty="0" smtClean="0"/>
              <a:t>Click to edit Master title style</a:t>
            </a:r>
          </a:p>
        </p:txBody>
      </p:sp>
      <p:sp>
        <p:nvSpPr>
          <p:cNvPr id="13" name="Text Placeholder 12"/>
          <p:cNvSpPr>
            <a:spLocks noGrp="1"/>
          </p:cNvSpPr>
          <p:nvPr>
            <p:ph type="body" idx="1"/>
          </p:nvPr>
        </p:nvSpPr>
        <p:spPr>
          <a:xfrm>
            <a:off x="152400" y="838200"/>
            <a:ext cx="7010400" cy="441960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152400" y="5334000"/>
            <a:ext cx="7010400"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77578" tIns="38789" rIns="77578" bIns="38789" anchor="t" compatLnSpc="1"/>
          <a:lstStyle/>
          <a:p>
            <a:endParaRPr kumimoji="0" lang="en-US"/>
          </a:p>
        </p:txBody>
      </p:sp>
      <p:cxnSp>
        <p:nvCxnSpPr>
          <p:cNvPr id="10" name="Straight Connector 9"/>
          <p:cNvCxnSpPr/>
          <p:nvPr userDrawn="1"/>
        </p:nvCxnSpPr>
        <p:spPr>
          <a:xfrm>
            <a:off x="2362200" y="0"/>
            <a:ext cx="0" cy="685800"/>
          </a:xfrm>
          <a:prstGeom prst="line">
            <a:avLst/>
          </a:prstGeom>
          <a:ln w="15875" cap="sq" cmpd="thickThin">
            <a:gradFill flip="none" rotWithShape="1">
              <a:gsLst>
                <a:gs pos="0">
                  <a:srgbClr val="00B0F0"/>
                </a:gs>
                <a:gs pos="39999">
                  <a:srgbClr val="85C2FF"/>
                </a:gs>
                <a:gs pos="70000">
                  <a:srgbClr val="C4D6EB"/>
                </a:gs>
                <a:gs pos="100000">
                  <a:srgbClr val="FFEBFA"/>
                </a:gs>
              </a:gsLst>
              <a:lin ang="5400000" scaled="0"/>
              <a:tileRect/>
            </a:gradFill>
          </a:ln>
        </p:spPr>
        <p:style>
          <a:lnRef idx="3">
            <a:schemeClr val="accent6"/>
          </a:lnRef>
          <a:fillRef idx="0">
            <a:schemeClr val="accent6"/>
          </a:fillRef>
          <a:effectRef idx="2">
            <a:schemeClr val="accent6"/>
          </a:effectRef>
          <a:fontRef idx="minor">
            <a:schemeClr val="tx1"/>
          </a:fontRef>
        </p:style>
      </p:cxnSp>
      <p:sp>
        <p:nvSpPr>
          <p:cNvPr id="6" name="TextBox 5"/>
          <p:cNvSpPr txBox="1"/>
          <p:nvPr userDrawn="1"/>
        </p:nvSpPr>
        <p:spPr>
          <a:xfrm>
            <a:off x="6705600" y="5105400"/>
            <a:ext cx="457200" cy="184666"/>
          </a:xfrm>
          <a:prstGeom prst="rect">
            <a:avLst/>
          </a:prstGeom>
          <a:noFill/>
        </p:spPr>
        <p:txBody>
          <a:bodyPr wrap="square" rtlCol="0">
            <a:spAutoFit/>
          </a:bodyPr>
          <a:lstStyle/>
          <a:p>
            <a:r>
              <a:rPr lang="en-US" altLang="zh-CN" sz="600" dirty="0" err="1" smtClean="0"/>
              <a:t>H.Zhao</a:t>
            </a:r>
            <a:endParaRPr lang="en-US" sz="600"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Lst>
  <p:txStyles>
    <p:titleStyle>
      <a:lvl1pPr marL="0" marR="0" indent="0" algn="r" defTabSz="914400" rtl="0" eaLnBrk="1" fontAlgn="auto" latinLnBrk="0" hangingPunct="1">
        <a:lnSpc>
          <a:spcPct val="100000"/>
        </a:lnSpc>
        <a:spcBef>
          <a:spcPct val="0"/>
        </a:spcBef>
        <a:spcAft>
          <a:spcPts val="0"/>
        </a:spcAft>
        <a:buClrTx/>
        <a:buSzTx/>
        <a:buFontTx/>
        <a:buNone/>
        <a:tabLst/>
        <a:defRPr kumimoji="0" sz="1200" b="1" kern="1200" baseline="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segmentfault.com/a/1190000004917164"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segmentfault.com/a/1190000004917164" TargetMode="Externa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egmentfault.com/blog/caicloud_?page=2" TargetMode="Externa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www.dockerinfo.net/1679.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dockerinfo.net/1679.html" TargetMode="External"/><Relationship Id="rId2" Type="http://schemas.openxmlformats.org/officeDocument/2006/relationships/hyperlink" Target="http://www.dockerinfo.net/rancher"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bernetes/kubernetes/blob/master/docs/user-guide/pods.md" TargetMode="External"/><Relationship Id="rId2" Type="http://schemas.openxmlformats.org/officeDocument/2006/relationships/hyperlink" Target="https://github.com/kubernetes/kubernetes/blob/master/docs/admin/node.md"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niusmallnan.github.io/_build/html/_templates/rancher/technology_stack.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niusmallnan.github.io/_build/html/_templates/rancher/technology_stack.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www.dockerinfo.net/1440.html" TargetMode="External"/><Relationship Id="rId2" Type="http://schemas.openxmlformats.org/officeDocument/2006/relationships/hyperlink" Target="http://www.dockerinfo.net/kubernetes"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3.xml.rels><?xml version="1.0" encoding="UTF-8" standalone="yes"?>
<Relationships xmlns="http://schemas.openxmlformats.org/package/2006/relationships"><Relationship Id="rId3" Type="http://schemas.openxmlformats.org/officeDocument/2006/relationships/hyperlink" Target="http://www.dockerinfo.net/rancher" TargetMode="External"/><Relationship Id="rId2" Type="http://schemas.openxmlformats.org/officeDocument/2006/relationships/hyperlink" Target="http://www.dockerinfo.net/kubernetes" TargetMode="Externa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hyperlink" Target="http://www.dockerinfo.net/1440.html"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www.dockerinfo.net/1440.html" TargetMode="External"/><Relationship Id="rId2" Type="http://schemas.openxmlformats.org/officeDocument/2006/relationships/hyperlink" Target="http://www.dockerinfo.net/kubernetes"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blog.csdn.net/xiaolunsanguo/article/details/52036418" TargetMode="External"/><Relationship Id="rId2" Type="http://schemas.openxmlformats.org/officeDocument/2006/relationships/hyperlink" Target="http://lib.csdn.net/base/4"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www.slideshare.net/Docker/docker-networking-deep-dive"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mt.sohu.com/20160118/n434895088.shtml" TargetMode="External"/><Relationship Id="rId2" Type="http://schemas.openxmlformats.org/officeDocument/2006/relationships/hyperlink" Target="http://blog.csdn.net/xiaolunsanguo/article/details/52036418"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www.tuicool.com/articles/UJJJFjU" TargetMode="Externa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qconnewyork.com/ny2015/system/files/presentation-slides/QConNY%20-%20CONTAINERS%20IN%20PRODUCTION%20WITH%20DOCKER,%20COREOS,%20KUBERNETES%20AND%20APACHE%20STRATOS.pdf"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blog.csdn.net/xiaolunsanguo/article/details/51997200" TargetMode="External"/><Relationship Id="rId2" Type="http://schemas.openxmlformats.org/officeDocument/2006/relationships/hyperlink" Target="https://github.com/coreos/flannel"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www.dockone.io/article/1036" TargetMode="External"/><Relationship Id="rId2" Type="http://schemas.openxmlformats.org/officeDocument/2006/relationships/hyperlink" Target="https://en.wikipedia.org/wiki/YAML" TargetMode="Externa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hyperlink" Target="https://coreos.com/os/docs/latest/cloud-config.html"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coreos.com/os/docs/latest/cloud-config.html" TargetMode="External"/><Relationship Id="rId2" Type="http://schemas.openxmlformats.org/officeDocument/2006/relationships/hyperlink" Target="http://www.dockone.io/article/1036"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9.xml.rels><?xml version="1.0" encoding="UTF-8" standalone="yes"?>
<Relationships xmlns="http://schemas.openxmlformats.org/package/2006/relationships"><Relationship Id="rId2" Type="http://schemas.openxmlformats.org/officeDocument/2006/relationships/hyperlink" Target="http://blog.csdn.net/wangtaoking1/article/details/4930505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csdn.net/article/2014-10-31/28223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zhaohc10@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enku.baidu.com/view/053c0c85f5335a8102d220f3.html?from=searc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enku.baidu.com/view/053c0c85f5335a8102d220f3.html?from=searc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reilly.com/learning/what-is-docker-networki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www.oschina.net/question/2432428_24672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oschina.net/question/2432428_24672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cnblogs.com/xuxinkun/p/5799986.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blog.csdn.net/horsefoot/article/details/5124916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blog.csdn.net/horsefoot/article/details/5124916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blog.csdn.net/horsefoot/article/details/51249161" TargetMode="External"/><Relationship Id="rId2" Type="http://schemas.openxmlformats.org/officeDocument/2006/relationships/hyperlink" Target="http://lib.csdn.net/base/4"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blog.csdn.net/horsefoot/article/details/51249161"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blog.csdn.net/horsefoot/article/details/5124916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blog.csdn.net/xinghun_4/article/details/5049204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log.csdn.net/xinghun_4/article/details/5049204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log.csdn.net/xinghun_4/article/details/5049204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hyperlink" Target="http://www.ruanyifeng.com/blog/2015/02/make.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oschina.net/question/2432428_246729" TargetMode="External"/><Relationship Id="rId2" Type="http://schemas.openxmlformats.org/officeDocument/2006/relationships/hyperlink" Target="http://network-insight.net/2016/06/kubernetes-networking-10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techbeacon.com/one-year-using-kubernetes-production-lessons-learne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kubernetes.io/" TargetMode="External"/><Relationship Id="rId2" Type="http://schemas.openxmlformats.org/officeDocument/2006/relationships/hyperlink" Target="https://github.com/vyshane/docker-compose-kubernetes"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www.docker.com/docker-compos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blog.csdn.net/carter115/article/details/50986701" TargetMode="External"/><Relationship Id="rId2" Type="http://schemas.openxmlformats.org/officeDocument/2006/relationships/hyperlink" Target="http://lib.csdn.net/base/4"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blog.csdn.net/carter115/article/details/50986701"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blog.csdn.net/carter115/article/details/50986701"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dasblinkenlichten.com/kubernetes-101-the-build/"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hinacloud.cn/show.aspx?id=22762&amp;cid=16"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dasblinkenlichten.com/docker-networking-101-mapped-container/"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dasblinkenlichten.com/kubernetes-101-external-access-into-the-cluster/"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dasblinkenlichten.com/kubernetes-101-external-access-into-the-clust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enku.baidu.com/view/be3975c0ff00bed5b8f31db9.html?from=search"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dasblinkenlichten.com/kubernetes-101-external-access-into-the-cluster/" TargetMode="Externa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dasblinkenlichten.com/kubernetes-101-external-access-into-the-cluster/"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kubernetes.io/v1.1/docs/user-guide/services.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cloud.google.com/container-engin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dasblinkenlichten.com/kubernetes-101-external-access-into-the-clust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csdn.net/article/2014-10-31/2822393"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kubernetes.io/v1.1/docs/user-guide/ingress.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kubernetes.io/docs/user-guide/ingress/"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docs.rancher.com/rancher/v1.1/zh/kubernetes/ingress/"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blog.csdn.net/carter115/article/details/51133688"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egmentfault.com/blog/caicloud_?page=2"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segmentfault.com/a/1190000004917164" TargetMode="Externa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egmentfault.com/a/1190000004917164" TargetMode="External"/><Relationship Id="rId1" Type="http://schemas.openxmlformats.org/officeDocument/2006/relationships/slideLayout" Target="../slideLayouts/slideLayout2.xml"/><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dirty="0" smtClean="0"/>
              <a:t>An introduction to</a:t>
            </a:r>
            <a:br>
              <a:rPr lang="en-US" sz="2800" dirty="0" smtClean="0"/>
            </a:br>
            <a:r>
              <a:rPr lang="en-US" altLang="zh-CN" sz="2800" dirty="0" err="1" smtClean="0"/>
              <a:t>Kubernetes</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152400" y="762000"/>
            <a:ext cx="6705600" cy="40039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https://segmentfault.com/a/1190000004917164</a:t>
            </a:r>
            <a:r>
              <a:rPr lang="en-US" dirty="0" smtClean="0"/>
              <a:t> </a:t>
            </a:r>
            <a:endParaRPr lang="en-US" dirty="0"/>
          </a:p>
        </p:txBody>
      </p:sp>
      <p:sp>
        <p:nvSpPr>
          <p:cNvPr id="4" name="Title 3"/>
          <p:cNvSpPr>
            <a:spLocks noGrp="1"/>
          </p:cNvSpPr>
          <p:nvPr>
            <p:ph type="title"/>
          </p:nvPr>
        </p:nvSpPr>
        <p:spPr/>
        <p:txBody>
          <a:bodyPr/>
          <a:lstStyle/>
          <a:p>
            <a:r>
              <a:rPr lang="zh-CN" altLang="en-US" b="0" dirty="0" smtClean="0"/>
              <a:t>通过数据卷插件使用</a:t>
            </a:r>
            <a:r>
              <a:rPr lang="en-US" b="0" dirty="0" err="1" smtClean="0"/>
              <a:t>ConfigMap</a:t>
            </a:r>
            <a:endParaRPr lang="en-US" b="0" dirty="0"/>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529012" y="0"/>
            <a:ext cx="3786188" cy="1817081"/>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52400" y="1524000"/>
            <a:ext cx="5022850" cy="359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https://segmentfault.com/a/1190000004917164</a:t>
            </a:r>
            <a:r>
              <a:rPr lang="en-US" dirty="0" smtClean="0"/>
              <a:t> </a:t>
            </a:r>
            <a:endParaRPr lang="en-US" dirty="0"/>
          </a:p>
        </p:txBody>
      </p:sp>
      <p:sp>
        <p:nvSpPr>
          <p:cNvPr id="4" name="Title 3"/>
          <p:cNvSpPr>
            <a:spLocks noGrp="1"/>
          </p:cNvSpPr>
          <p:nvPr>
            <p:ph type="title"/>
          </p:nvPr>
        </p:nvSpPr>
        <p:spPr/>
        <p:txBody>
          <a:bodyPr/>
          <a:lstStyle/>
          <a:p>
            <a:r>
              <a:rPr lang="zh-CN" altLang="en-US" b="0" dirty="0" smtClean="0"/>
              <a:t>真实案例：配置</a:t>
            </a:r>
            <a:r>
              <a:rPr lang="en-US" b="0" dirty="0" err="1" smtClean="0"/>
              <a:t>Redis</a:t>
            </a:r>
            <a:endParaRPr lang="en-US" b="0" dirty="0"/>
          </a:p>
        </p:txBody>
      </p:sp>
      <p:sp>
        <p:nvSpPr>
          <p:cNvPr id="5" name="Text Placeholder 4"/>
          <p:cNvSpPr>
            <a:spLocks noGrp="1"/>
          </p:cNvSpPr>
          <p:nvPr>
            <p:ph type="body" sz="quarter" idx="11"/>
          </p:nvPr>
        </p:nvSpPr>
        <p:spPr/>
        <p:txBody>
          <a:bodyPr/>
          <a:lstStyle/>
          <a:p>
            <a:endParaRPr lang="en-US"/>
          </a:p>
        </p:txBody>
      </p:sp>
      <p:pic>
        <p:nvPicPr>
          <p:cNvPr id="6146" name="Picture 2"/>
          <p:cNvPicPr>
            <a:picLocks noChangeAspect="1" noChangeArrowheads="1"/>
          </p:cNvPicPr>
          <p:nvPr/>
        </p:nvPicPr>
        <p:blipFill>
          <a:blip r:embed="rId3" cstate="print"/>
          <a:srcRect/>
          <a:stretch>
            <a:fillRect/>
          </a:stretch>
        </p:blipFill>
        <p:spPr bwMode="auto">
          <a:xfrm>
            <a:off x="0" y="0"/>
            <a:ext cx="5365750" cy="235585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038600" y="590550"/>
            <a:ext cx="3276600" cy="4895850"/>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0" y="3505200"/>
            <a:ext cx="4391025" cy="1019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841375" y="501650"/>
            <a:ext cx="5632450" cy="448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812800" y="927100"/>
            <a:ext cx="5689600" cy="363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0" y="152400"/>
            <a:ext cx="4933950" cy="48641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981200" y="2133600"/>
            <a:ext cx="5492750"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9219" name="Picture 3"/>
          <p:cNvPicPr>
            <a:picLocks noChangeAspect="1" noChangeArrowheads="1"/>
          </p:cNvPicPr>
          <p:nvPr/>
        </p:nvPicPr>
        <p:blipFill>
          <a:blip r:embed="rId2" cstate="print"/>
          <a:srcRect/>
          <a:stretch>
            <a:fillRect/>
          </a:stretch>
        </p:blipFill>
        <p:spPr bwMode="auto">
          <a:xfrm>
            <a:off x="228600" y="1066800"/>
            <a:ext cx="6446259"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我们希望创建</a:t>
            </a:r>
            <a:r>
              <a:rPr lang="en-US" altLang="zh-CN" dirty="0" err="1" smtClean="0"/>
              <a:t>ConfigMap</a:t>
            </a:r>
            <a:r>
              <a:rPr lang="zh-CN" altLang="en-US" dirty="0" smtClean="0"/>
              <a:t>就像在它里面存数据一样有弹性。创建一个</a:t>
            </a:r>
            <a:r>
              <a:rPr lang="en-US" altLang="zh-CN" dirty="0" err="1" smtClean="0"/>
              <a:t>ConfigMap</a:t>
            </a:r>
            <a:r>
              <a:rPr lang="zh-CN" altLang="en-US" dirty="0" smtClean="0"/>
              <a:t>对象，我们已经加了一个</a:t>
            </a:r>
            <a:r>
              <a:rPr lang="en-US" altLang="zh-CN" dirty="0" err="1" smtClean="0"/>
              <a:t>kubectl</a:t>
            </a:r>
            <a:r>
              <a:rPr lang="zh-CN" altLang="en-US" dirty="0" smtClean="0"/>
              <a:t>命令，叫做“</a:t>
            </a:r>
            <a:r>
              <a:rPr lang="en-US" altLang="zh-CN" dirty="0" err="1" smtClean="0"/>
              <a:t>kubectl</a:t>
            </a:r>
            <a:r>
              <a:rPr lang="en-US" altLang="zh-CN" dirty="0" smtClean="0"/>
              <a:t> create </a:t>
            </a:r>
            <a:r>
              <a:rPr lang="en-US" altLang="zh-CN" dirty="0" err="1" smtClean="0"/>
              <a:t>configmap</a:t>
            </a:r>
            <a:r>
              <a:rPr lang="en-US" altLang="zh-CN" dirty="0" smtClean="0"/>
              <a:t>”</a:t>
            </a:r>
            <a:r>
              <a:rPr lang="zh-CN" altLang="en-US" dirty="0" smtClean="0"/>
              <a:t>，提供三种方式来说明健值组：</a:t>
            </a:r>
            <a:r>
              <a:rPr lang="zh-CN" altLang="en-US" b="1" dirty="0" smtClean="0"/>
              <a:t>说明</a:t>
            </a:r>
            <a:r>
              <a:rPr lang="en-US" altLang="zh-CN" b="1" dirty="0" smtClean="0"/>
              <a:t>liberal key</a:t>
            </a:r>
            <a:r>
              <a:rPr lang="zh-CN" altLang="en-US" b="1" dirty="0" smtClean="0"/>
              <a:t>和</a:t>
            </a:r>
            <a:r>
              <a:rPr lang="en-US" altLang="zh-CN" b="1" dirty="0" smtClean="0"/>
              <a:t>value</a:t>
            </a:r>
            <a:r>
              <a:rPr lang="zh-CN" altLang="en-US" b="1" dirty="0" smtClean="0"/>
              <a:t>；说明一个单独的文件；说明一个给每个文件创建</a:t>
            </a:r>
            <a:r>
              <a:rPr lang="en-US" altLang="zh-CN" b="1" dirty="0" smtClean="0"/>
              <a:t>key</a:t>
            </a:r>
            <a:r>
              <a:rPr lang="zh-CN" altLang="en-US" b="1" dirty="0" smtClean="0"/>
              <a:t>的路径 。  </a:t>
            </a:r>
            <a:r>
              <a:rPr lang="zh-CN" altLang="en-US" dirty="0" smtClean="0"/>
              <a:t>这些不同的选项可以在一个命令里混合、配对着或重复使用。</a:t>
            </a:r>
          </a:p>
          <a:p>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https://segmentfault.com/blog/caicloud_?page=2</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1" name="Picture 3"/>
          <p:cNvPicPr>
            <a:picLocks noChangeAspect="1" noChangeArrowheads="1"/>
          </p:cNvPicPr>
          <p:nvPr/>
        </p:nvPicPr>
        <p:blipFill>
          <a:blip r:embed="rId3" cstate="print"/>
          <a:srcRect/>
          <a:stretch>
            <a:fillRect/>
          </a:stretch>
        </p:blipFill>
        <p:spPr bwMode="auto">
          <a:xfrm>
            <a:off x="0" y="1219200"/>
            <a:ext cx="2679700" cy="3052168"/>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2057400" y="1371600"/>
            <a:ext cx="2438400" cy="763646"/>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3429000" y="2060198"/>
            <a:ext cx="3886200" cy="34262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我们通过查看</a:t>
            </a:r>
            <a:r>
              <a:rPr lang="en-US" altLang="zh-CN" dirty="0" smtClean="0"/>
              <a:t>H1</a:t>
            </a:r>
            <a:r>
              <a:rPr lang="zh-CN" altLang="en-US" dirty="0" smtClean="0"/>
              <a:t>和</a:t>
            </a:r>
            <a:r>
              <a:rPr lang="en-US" altLang="zh-CN" dirty="0" smtClean="0"/>
              <a:t>H2</a:t>
            </a:r>
            <a:r>
              <a:rPr lang="zh-CN" altLang="en-US" dirty="0" smtClean="0"/>
              <a:t>上容器的</a:t>
            </a:r>
            <a:r>
              <a:rPr lang="en-US" altLang="zh-CN" dirty="0" smtClean="0"/>
              <a:t>IP</a:t>
            </a:r>
            <a:r>
              <a:rPr lang="zh-CN" altLang="en-US" dirty="0" smtClean="0"/>
              <a:t>地址可以看出，</a:t>
            </a:r>
            <a:r>
              <a:rPr lang="en-US" altLang="zh-CN" dirty="0" err="1" smtClean="0"/>
              <a:t>Docker</a:t>
            </a:r>
            <a:r>
              <a:rPr lang="zh-CN" altLang="en-US" dirty="0" smtClean="0"/>
              <a:t>分配的</a:t>
            </a:r>
            <a:r>
              <a:rPr lang="en-US" altLang="zh-CN" dirty="0" smtClean="0"/>
              <a:t>IP</a:t>
            </a:r>
            <a:r>
              <a:rPr lang="zh-CN" altLang="en-US" dirty="0" smtClean="0"/>
              <a:t>地址在不同的主机上并不是唯一的。例如，</a:t>
            </a:r>
            <a:r>
              <a:rPr lang="zh-CN" altLang="en-US" b="1" dirty="0" smtClean="0">
                <a:solidFill>
                  <a:srgbClr val="FF0000"/>
                </a:solidFill>
              </a:rPr>
              <a:t>相同的</a:t>
            </a:r>
            <a:r>
              <a:rPr lang="en-US" altLang="zh-CN" b="1" dirty="0" smtClean="0">
                <a:solidFill>
                  <a:srgbClr val="FF0000"/>
                </a:solidFill>
              </a:rPr>
              <a:t>IP</a:t>
            </a:r>
            <a:r>
              <a:rPr lang="zh-CN" altLang="en-US" b="1" dirty="0" smtClean="0">
                <a:solidFill>
                  <a:srgbClr val="FF0000"/>
                </a:solidFill>
              </a:rPr>
              <a:t>地址</a:t>
            </a:r>
            <a:r>
              <a:rPr lang="en-US" altLang="zh-CN" b="1" dirty="0" smtClean="0">
                <a:solidFill>
                  <a:srgbClr val="FF0000"/>
                </a:solidFill>
              </a:rPr>
              <a:t>172.17.0.5</a:t>
            </a:r>
            <a:r>
              <a:rPr lang="zh-CN" altLang="en-US" b="1" dirty="0" smtClean="0">
                <a:solidFill>
                  <a:srgbClr val="FF0000"/>
                </a:solidFill>
              </a:rPr>
              <a:t>在</a:t>
            </a:r>
            <a:r>
              <a:rPr lang="en-US" altLang="zh-CN" b="1" dirty="0" smtClean="0">
                <a:solidFill>
                  <a:srgbClr val="FF0000"/>
                </a:solidFill>
              </a:rPr>
              <a:t>H1</a:t>
            </a:r>
            <a:r>
              <a:rPr lang="zh-CN" altLang="en-US" b="1" dirty="0" smtClean="0">
                <a:solidFill>
                  <a:srgbClr val="FF0000"/>
                </a:solidFill>
              </a:rPr>
              <a:t>上分配给了</a:t>
            </a:r>
            <a:r>
              <a:rPr lang="en-US" altLang="zh-CN" b="1" dirty="0" err="1" smtClean="0">
                <a:solidFill>
                  <a:srgbClr val="FF0000"/>
                </a:solidFill>
              </a:rPr>
              <a:t>rocketchat</a:t>
            </a:r>
            <a:r>
              <a:rPr lang="zh-CN" altLang="en-US" b="1" dirty="0" smtClean="0">
                <a:solidFill>
                  <a:srgbClr val="FF0000"/>
                </a:solidFill>
              </a:rPr>
              <a:t>容器，而在</a:t>
            </a:r>
            <a:r>
              <a:rPr lang="en-US" altLang="zh-CN" b="1" dirty="0" smtClean="0">
                <a:solidFill>
                  <a:srgbClr val="FF0000"/>
                </a:solidFill>
              </a:rPr>
              <a:t>H2</a:t>
            </a:r>
            <a:r>
              <a:rPr lang="zh-CN" altLang="en-US" b="1" dirty="0" smtClean="0">
                <a:solidFill>
                  <a:srgbClr val="FF0000"/>
                </a:solidFill>
              </a:rPr>
              <a:t>上则被分配给了</a:t>
            </a:r>
            <a:r>
              <a:rPr lang="en-US" altLang="zh-CN" b="1" dirty="0" err="1" smtClean="0">
                <a:solidFill>
                  <a:srgbClr val="FF0000"/>
                </a:solidFill>
              </a:rPr>
              <a:t>hubot</a:t>
            </a:r>
            <a:r>
              <a:rPr lang="zh-CN" altLang="en-US" b="1" dirty="0" smtClean="0">
                <a:solidFill>
                  <a:srgbClr val="FF0000"/>
                </a:solidFill>
              </a:rPr>
              <a:t>容器</a:t>
            </a:r>
            <a:r>
              <a:rPr lang="zh-CN" altLang="en-US" dirty="0" smtClean="0"/>
              <a:t>，所以单独使用</a:t>
            </a:r>
            <a:r>
              <a:rPr lang="en-US" altLang="zh-CN" dirty="0" err="1" smtClean="0"/>
              <a:t>Docker</a:t>
            </a:r>
            <a:r>
              <a:rPr lang="zh-CN" altLang="en-US" dirty="0" smtClean="0"/>
              <a:t>分配的</a:t>
            </a:r>
            <a:r>
              <a:rPr lang="en-US" altLang="zh-CN" dirty="0" smtClean="0"/>
              <a:t>IP</a:t>
            </a:r>
            <a:r>
              <a:rPr lang="zh-CN" altLang="en-US" dirty="0" smtClean="0"/>
              <a:t>不能获得唯一的地址。为了解决这个问题，</a:t>
            </a:r>
            <a:r>
              <a:rPr lang="en-US" altLang="zh-CN" dirty="0" smtClean="0"/>
              <a:t>Rancher</a:t>
            </a:r>
            <a:r>
              <a:rPr lang="zh-CN" altLang="en-US" dirty="0" smtClean="0"/>
              <a:t>给集群中运行着的每一容器分配了一个唯一的</a:t>
            </a:r>
            <a:r>
              <a:rPr lang="en-US" altLang="zh-CN" dirty="0" smtClean="0"/>
              <a:t>IP</a:t>
            </a:r>
            <a:r>
              <a:rPr lang="zh-CN" altLang="en-US" dirty="0" smtClean="0"/>
              <a:t>地址，本文例子中的地址是从从</a:t>
            </a:r>
            <a:r>
              <a:rPr lang="en-US" altLang="zh-CN" dirty="0" err="1" smtClean="0"/>
              <a:t>ranher</a:t>
            </a:r>
            <a:r>
              <a:rPr lang="zh-CN" altLang="en-US" dirty="0" smtClean="0"/>
              <a:t>的默认子网</a:t>
            </a:r>
            <a:r>
              <a:rPr lang="en-US" altLang="zh-CN" dirty="0" smtClean="0"/>
              <a:t>10.42.0.0/16</a:t>
            </a:r>
            <a:r>
              <a:rPr lang="zh-CN" altLang="en-US" dirty="0" smtClean="0"/>
              <a:t>分配而来</a:t>
            </a:r>
            <a:endParaRPr lang="en-US" dirty="0"/>
          </a:p>
        </p:txBody>
      </p:sp>
      <p:sp>
        <p:nvSpPr>
          <p:cNvPr id="3" name="Content Placeholder 2"/>
          <p:cNvSpPr>
            <a:spLocks noGrp="1"/>
          </p:cNvSpPr>
          <p:nvPr>
            <p:ph sz="quarter" idx="10"/>
          </p:nvPr>
        </p:nvSpPr>
        <p:spPr/>
        <p:txBody>
          <a:bodyPr/>
          <a:lstStyle/>
          <a:p>
            <a:r>
              <a:rPr lang="en-US" dirty="0" smtClean="0">
                <a:hlinkClick r:id="rId2"/>
              </a:rPr>
              <a:t>http://www.dockerinfo.net/1679.html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457200" y="1295400"/>
            <a:ext cx="5959475" cy="36509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我们通过查看</a:t>
            </a:r>
            <a:r>
              <a:rPr lang="en-US" altLang="zh-CN" dirty="0" smtClean="0"/>
              <a:t>H1</a:t>
            </a:r>
            <a:r>
              <a:rPr lang="zh-CN" altLang="en-US" dirty="0" smtClean="0"/>
              <a:t>和</a:t>
            </a:r>
            <a:r>
              <a:rPr lang="en-US" altLang="zh-CN" dirty="0" smtClean="0"/>
              <a:t>H2</a:t>
            </a:r>
            <a:r>
              <a:rPr lang="zh-CN" altLang="en-US" dirty="0" smtClean="0"/>
              <a:t>上容器的</a:t>
            </a:r>
            <a:r>
              <a:rPr lang="en-US" altLang="zh-CN" dirty="0" smtClean="0"/>
              <a:t>IP</a:t>
            </a:r>
            <a:r>
              <a:rPr lang="zh-CN" altLang="en-US" dirty="0" smtClean="0"/>
              <a:t>地址可以看出，</a:t>
            </a:r>
            <a:r>
              <a:rPr lang="en-US" altLang="zh-CN" dirty="0" err="1" smtClean="0"/>
              <a:t>Docker</a:t>
            </a:r>
            <a:r>
              <a:rPr lang="zh-CN" altLang="en-US" dirty="0" smtClean="0"/>
              <a:t>分配的</a:t>
            </a:r>
            <a:r>
              <a:rPr lang="en-US" altLang="zh-CN" dirty="0" smtClean="0"/>
              <a:t>IP</a:t>
            </a:r>
            <a:r>
              <a:rPr lang="zh-CN" altLang="en-US" dirty="0" smtClean="0"/>
              <a:t>地址在不同的主机上并不是唯一的。例如，</a:t>
            </a:r>
            <a:r>
              <a:rPr lang="zh-CN" altLang="en-US" b="1" dirty="0" smtClean="0">
                <a:solidFill>
                  <a:srgbClr val="FF0000"/>
                </a:solidFill>
              </a:rPr>
              <a:t>相同的</a:t>
            </a:r>
            <a:r>
              <a:rPr lang="en-US" altLang="zh-CN" b="1" dirty="0" smtClean="0">
                <a:solidFill>
                  <a:srgbClr val="FF0000"/>
                </a:solidFill>
              </a:rPr>
              <a:t>IP</a:t>
            </a:r>
            <a:r>
              <a:rPr lang="zh-CN" altLang="en-US" b="1" dirty="0" smtClean="0">
                <a:solidFill>
                  <a:srgbClr val="FF0000"/>
                </a:solidFill>
              </a:rPr>
              <a:t>地址</a:t>
            </a:r>
            <a:r>
              <a:rPr lang="en-US" altLang="zh-CN" b="1" dirty="0" smtClean="0">
                <a:solidFill>
                  <a:srgbClr val="FF0000"/>
                </a:solidFill>
              </a:rPr>
              <a:t>172.17.0.5</a:t>
            </a:r>
            <a:r>
              <a:rPr lang="zh-CN" altLang="en-US" b="1" dirty="0" smtClean="0">
                <a:solidFill>
                  <a:srgbClr val="FF0000"/>
                </a:solidFill>
              </a:rPr>
              <a:t>在</a:t>
            </a:r>
            <a:r>
              <a:rPr lang="en-US" altLang="zh-CN" b="1" dirty="0" smtClean="0">
                <a:solidFill>
                  <a:srgbClr val="FF0000"/>
                </a:solidFill>
              </a:rPr>
              <a:t>H1</a:t>
            </a:r>
            <a:r>
              <a:rPr lang="zh-CN" altLang="en-US" b="1" dirty="0" smtClean="0">
                <a:solidFill>
                  <a:srgbClr val="FF0000"/>
                </a:solidFill>
              </a:rPr>
              <a:t>上分配给了</a:t>
            </a:r>
            <a:r>
              <a:rPr lang="en-US" altLang="zh-CN" b="1" dirty="0" err="1" smtClean="0">
                <a:solidFill>
                  <a:srgbClr val="FF0000"/>
                </a:solidFill>
              </a:rPr>
              <a:t>rocketchat</a:t>
            </a:r>
            <a:r>
              <a:rPr lang="zh-CN" altLang="en-US" b="1" dirty="0" smtClean="0">
                <a:solidFill>
                  <a:srgbClr val="FF0000"/>
                </a:solidFill>
              </a:rPr>
              <a:t>容器，而在</a:t>
            </a:r>
            <a:r>
              <a:rPr lang="en-US" altLang="zh-CN" b="1" dirty="0" smtClean="0">
                <a:solidFill>
                  <a:srgbClr val="FF0000"/>
                </a:solidFill>
              </a:rPr>
              <a:t>H2</a:t>
            </a:r>
            <a:r>
              <a:rPr lang="zh-CN" altLang="en-US" b="1" dirty="0" smtClean="0">
                <a:solidFill>
                  <a:srgbClr val="FF0000"/>
                </a:solidFill>
              </a:rPr>
              <a:t>上则被分配给了</a:t>
            </a:r>
            <a:r>
              <a:rPr lang="en-US" altLang="zh-CN" b="1" dirty="0" err="1" smtClean="0">
                <a:solidFill>
                  <a:srgbClr val="FF0000"/>
                </a:solidFill>
              </a:rPr>
              <a:t>hubot</a:t>
            </a:r>
            <a:r>
              <a:rPr lang="zh-CN" altLang="en-US" b="1" dirty="0" smtClean="0">
                <a:solidFill>
                  <a:srgbClr val="FF0000"/>
                </a:solidFill>
              </a:rPr>
              <a:t>容器</a:t>
            </a:r>
            <a:r>
              <a:rPr lang="zh-CN" altLang="en-US" dirty="0" smtClean="0"/>
              <a:t>，所以单独使用</a:t>
            </a:r>
            <a:r>
              <a:rPr lang="en-US" altLang="zh-CN" dirty="0" err="1" smtClean="0"/>
              <a:t>Docker</a:t>
            </a:r>
            <a:r>
              <a:rPr lang="zh-CN" altLang="en-US" dirty="0" smtClean="0"/>
              <a:t>分配的</a:t>
            </a:r>
            <a:r>
              <a:rPr lang="en-US" altLang="zh-CN" dirty="0" smtClean="0"/>
              <a:t>IP</a:t>
            </a:r>
            <a:r>
              <a:rPr lang="zh-CN" altLang="en-US" dirty="0" smtClean="0"/>
              <a:t>不能获得唯一的地址。为了解决这个问题，</a:t>
            </a:r>
            <a:r>
              <a:rPr lang="en-US" altLang="zh-CN" dirty="0" smtClean="0"/>
              <a:t>Rancher</a:t>
            </a:r>
            <a:r>
              <a:rPr lang="zh-CN" altLang="en-US" dirty="0" smtClean="0"/>
              <a:t>给集群中运行着的每一容器分配了一个唯一的</a:t>
            </a:r>
            <a:r>
              <a:rPr lang="en-US" altLang="zh-CN" dirty="0" smtClean="0"/>
              <a:t>IP</a:t>
            </a:r>
            <a:r>
              <a:rPr lang="zh-CN" altLang="en-US" dirty="0" smtClean="0"/>
              <a:t>地址，本文例子中的地址是从从</a:t>
            </a:r>
            <a:r>
              <a:rPr lang="en-US" altLang="zh-CN" dirty="0" err="1" smtClean="0"/>
              <a:t>ranher</a:t>
            </a:r>
            <a:r>
              <a:rPr lang="zh-CN" altLang="en-US" dirty="0" smtClean="0"/>
              <a:t>的默认子网</a:t>
            </a:r>
            <a:r>
              <a:rPr lang="en-US" altLang="zh-CN" dirty="0" smtClean="0"/>
              <a:t>10.42.0.0/16</a:t>
            </a:r>
            <a:r>
              <a:rPr lang="zh-CN" altLang="en-US" dirty="0" smtClean="0"/>
              <a:t>分配而来。</a:t>
            </a:r>
            <a:endParaRPr lang="en-US" altLang="zh-CN" dirty="0" smtClean="0"/>
          </a:p>
          <a:p>
            <a:r>
              <a:rPr lang="en-US" b="1" dirty="0" smtClean="0"/>
              <a:t>IPSec</a:t>
            </a:r>
          </a:p>
          <a:p>
            <a:pPr lvl="1"/>
            <a:r>
              <a:rPr lang="zh-CN" altLang="en-US" b="1" u="sng" dirty="0" smtClean="0">
                <a:hlinkClick r:id="rId2"/>
              </a:rPr>
              <a:t>在</a:t>
            </a:r>
            <a:r>
              <a:rPr lang="en-US" altLang="zh-CN" b="1" u="sng" dirty="0" smtClean="0">
                <a:hlinkClick r:id="rId2"/>
              </a:rPr>
              <a:t>Rancher</a:t>
            </a:r>
            <a:r>
              <a:rPr lang="zh-CN" altLang="en-US" dirty="0" smtClean="0"/>
              <a:t>看来，安全性是头等重要的事情！根据</a:t>
            </a:r>
            <a:r>
              <a:rPr lang="en-US" altLang="zh-CN" dirty="0" smtClean="0"/>
              <a:t>Rancher</a:t>
            </a:r>
            <a:r>
              <a:rPr lang="zh-CN" altLang="en-US" dirty="0" smtClean="0"/>
              <a:t>的设计，</a:t>
            </a:r>
            <a:r>
              <a:rPr lang="en-US" altLang="zh-CN" dirty="0" smtClean="0"/>
              <a:t>Rancher</a:t>
            </a:r>
            <a:r>
              <a:rPr lang="zh-CN" altLang="en-US" dirty="0" smtClean="0"/>
              <a:t>的集群的环境既可以公有云也可以是私有云，所以就不能对主机间的通讯信道做任何假设。我们希望从主机流出的数据是安全的，因此我们选择用</a:t>
            </a:r>
            <a:r>
              <a:rPr lang="en-US" altLang="zh-CN" dirty="0" smtClean="0"/>
              <a:t>IPSec</a:t>
            </a:r>
            <a:r>
              <a:rPr lang="zh-CN" altLang="en-US" dirty="0" smtClean="0"/>
              <a:t>去构建主机间的完整网络拓扑。虽然这会带来一些性能上的影响，但是可以确保</a:t>
            </a:r>
            <a:r>
              <a:rPr lang="en-US" altLang="zh-CN" dirty="0" smtClean="0"/>
              <a:t>Rancher</a:t>
            </a:r>
            <a:r>
              <a:rPr lang="zh-CN" altLang="en-US" dirty="0" smtClean="0"/>
              <a:t>的网络默认是安全的。</a:t>
            </a:r>
            <a:endParaRPr lang="en-US" altLang="zh-CN" dirty="0" smtClean="0"/>
          </a:p>
          <a:p>
            <a:pPr lvl="1"/>
            <a:r>
              <a:rPr lang="en-US" dirty="0" smtClean="0"/>
              <a:t>Rancher</a:t>
            </a:r>
            <a:r>
              <a:rPr lang="zh-CN" altLang="en-US" dirty="0" smtClean="0"/>
              <a:t>用</a:t>
            </a:r>
            <a:r>
              <a:rPr lang="en-US" dirty="0" err="1" smtClean="0"/>
              <a:t>strongSwan</a:t>
            </a:r>
            <a:r>
              <a:rPr lang="zh-CN" altLang="en-US" dirty="0" smtClean="0"/>
              <a:t>来配置</a:t>
            </a:r>
            <a:r>
              <a:rPr lang="en-US" dirty="0" smtClean="0"/>
              <a:t>IPSec。</a:t>
            </a:r>
            <a:r>
              <a:rPr lang="zh-CN" altLang="en-US" dirty="0" smtClean="0"/>
              <a:t>其中</a:t>
            </a:r>
            <a:r>
              <a:rPr lang="en-US" dirty="0" err="1" smtClean="0"/>
              <a:t>strongSwan</a:t>
            </a:r>
            <a:r>
              <a:rPr lang="zh-CN" altLang="en-US" dirty="0" smtClean="0"/>
              <a:t>的组件</a:t>
            </a:r>
            <a:r>
              <a:rPr lang="en-US" dirty="0" err="1" smtClean="0"/>
              <a:t>Charon</a:t>
            </a:r>
            <a:r>
              <a:rPr lang="en-US" dirty="0" smtClean="0"/>
              <a:t> daemon</a:t>
            </a:r>
            <a:r>
              <a:rPr lang="zh-CN" altLang="en-US" dirty="0" smtClean="0"/>
              <a:t>用来实现</a:t>
            </a:r>
            <a:r>
              <a:rPr lang="en-US" dirty="0" smtClean="0"/>
              <a:t>IKEv2</a:t>
            </a:r>
            <a:r>
              <a:rPr lang="zh-CN" altLang="en-US" dirty="0" smtClean="0"/>
              <a:t>协议。</a:t>
            </a:r>
            <a:endParaRPr lang="en-US" dirty="0" smtClean="0"/>
          </a:p>
          <a:p>
            <a:pPr marL="232733" lvl="1">
              <a:spcBef>
                <a:spcPts val="509"/>
              </a:spcBef>
              <a:buClr>
                <a:schemeClr val="accent1"/>
              </a:buClr>
            </a:pPr>
            <a:r>
              <a:rPr lang="en-US" sz="1000" b="1" dirty="0" smtClean="0">
                <a:solidFill>
                  <a:schemeClr val="tx1"/>
                </a:solidFill>
              </a:rPr>
              <a:t>Network Agent </a:t>
            </a:r>
            <a:r>
              <a:rPr lang="zh-CN" altLang="en-US" sz="1000" b="1" dirty="0" smtClean="0">
                <a:solidFill>
                  <a:schemeClr val="tx1"/>
                </a:solidFill>
              </a:rPr>
              <a:t>服务</a:t>
            </a:r>
            <a:endParaRPr lang="en-US" altLang="zh-CN" sz="1000" b="1" dirty="0" smtClean="0">
              <a:solidFill>
                <a:schemeClr val="tx1"/>
              </a:solidFill>
            </a:endParaRPr>
          </a:p>
          <a:p>
            <a:pPr lvl="1"/>
            <a:r>
              <a:rPr lang="zh-CN" altLang="en-US" dirty="0" smtClean="0"/>
              <a:t>如果在</a:t>
            </a:r>
            <a:r>
              <a:rPr lang="en-US" dirty="0" smtClean="0"/>
              <a:t>Network Agent</a:t>
            </a:r>
            <a:r>
              <a:rPr lang="zh-CN" altLang="en-US" dirty="0" smtClean="0"/>
              <a:t>容器中列举所有在跑的进程，我们可以看到几个关键的服务在运行：</a:t>
            </a:r>
            <a:r>
              <a:rPr lang="en-US" dirty="0" smtClean="0"/>
              <a:t>rancher-</a:t>
            </a:r>
            <a:r>
              <a:rPr lang="en-US" dirty="0" err="1" smtClean="0"/>
              <a:t>dns，rancher</a:t>
            </a:r>
            <a:r>
              <a:rPr lang="en-US" dirty="0" smtClean="0"/>
              <a:t>=net</a:t>
            </a:r>
            <a:r>
              <a:rPr lang="zh-CN" altLang="en-US" dirty="0" smtClean="0"/>
              <a:t>等。</a:t>
            </a:r>
            <a:endParaRPr lang="en-US" altLang="zh-CN" dirty="0" smtClean="0"/>
          </a:p>
          <a:p>
            <a:pPr lvl="1"/>
            <a:r>
              <a:rPr lang="en-US" dirty="0" smtClean="0"/>
              <a:t>rancher-net</a:t>
            </a:r>
            <a:r>
              <a:rPr lang="zh-CN" altLang="en-US" dirty="0" smtClean="0"/>
              <a:t>进程是</a:t>
            </a:r>
            <a:r>
              <a:rPr lang="en-US" dirty="0" smtClean="0"/>
              <a:t>Rancher</a:t>
            </a:r>
            <a:r>
              <a:rPr lang="zh-CN" altLang="en-US" dirty="0" smtClean="0"/>
              <a:t>网络服务的核心，它的作用是用</a:t>
            </a:r>
            <a:r>
              <a:rPr lang="en-US" dirty="0" err="1" smtClean="0"/>
              <a:t>strongSwan</a:t>
            </a:r>
            <a:r>
              <a:rPr lang="en-US" dirty="0" smtClean="0"/>
              <a:t> </a:t>
            </a:r>
            <a:r>
              <a:rPr lang="zh-CN" altLang="en-US" dirty="0" smtClean="0"/>
              <a:t>和 </a:t>
            </a:r>
            <a:r>
              <a:rPr lang="en-US" dirty="0" err="1" smtClean="0"/>
              <a:t>charon</a:t>
            </a:r>
            <a:r>
              <a:rPr lang="zh-CN" altLang="en-US" dirty="0" smtClean="0"/>
              <a:t>创建</a:t>
            </a:r>
            <a:r>
              <a:rPr lang="en-US" dirty="0" smtClean="0"/>
              <a:t>IPSec</a:t>
            </a:r>
            <a:r>
              <a:rPr lang="zh-CN" altLang="en-US" dirty="0" smtClean="0"/>
              <a:t>网络。</a:t>
            </a:r>
            <a:r>
              <a:rPr lang="en-US" dirty="0" smtClean="0"/>
              <a:t>rancher-net</a:t>
            </a:r>
            <a:r>
              <a:rPr lang="zh-CN" altLang="en-US" dirty="0" smtClean="0"/>
              <a:t>的源代码可以在</a:t>
            </a:r>
            <a:r>
              <a:rPr lang="en-US" dirty="0" smtClean="0"/>
              <a:t>https://github.com/rancher/rancher-net</a:t>
            </a:r>
            <a:r>
              <a:rPr lang="zh-CN" altLang="en-US" dirty="0" smtClean="0"/>
              <a:t>查看。</a:t>
            </a:r>
            <a:endParaRPr lang="en-US" altLang="zh-CN" dirty="0" smtClean="0"/>
          </a:p>
          <a:p>
            <a:pPr lvl="1"/>
            <a:r>
              <a:rPr lang="en-US" dirty="0" smtClean="0"/>
              <a:t>rancher-</a:t>
            </a:r>
            <a:r>
              <a:rPr lang="en-US" dirty="0" err="1" smtClean="0"/>
              <a:t>dns</a:t>
            </a:r>
            <a:r>
              <a:rPr lang="zh-CN" altLang="en-US" dirty="0" smtClean="0"/>
              <a:t>服务的职责是解析容器的名字和</a:t>
            </a:r>
            <a:r>
              <a:rPr lang="en-US" dirty="0" smtClean="0"/>
              <a:t>IP</a:t>
            </a:r>
            <a:r>
              <a:rPr lang="zh-CN" altLang="en-US" dirty="0" smtClean="0"/>
              <a:t>地址，其代码可以在</a:t>
            </a:r>
            <a:r>
              <a:rPr lang="en-US" dirty="0" smtClean="0"/>
              <a:t>https://github.com/rancher/rancher-dns</a:t>
            </a:r>
            <a:r>
              <a:rPr lang="zh-CN" altLang="en-US" dirty="0" smtClean="0"/>
              <a:t>查看。</a:t>
            </a:r>
            <a:endParaRPr lang="en-US" dirty="0" smtClean="0"/>
          </a:p>
        </p:txBody>
      </p:sp>
      <p:sp>
        <p:nvSpPr>
          <p:cNvPr id="3" name="Content Placeholder 2"/>
          <p:cNvSpPr>
            <a:spLocks noGrp="1"/>
          </p:cNvSpPr>
          <p:nvPr>
            <p:ph sz="quarter" idx="10"/>
          </p:nvPr>
        </p:nvSpPr>
        <p:spPr/>
        <p:txBody>
          <a:bodyPr/>
          <a:lstStyle/>
          <a:p>
            <a:r>
              <a:rPr lang="en-US" dirty="0" smtClean="0">
                <a:hlinkClick r:id="rId3"/>
              </a:rPr>
              <a:t>http://www.dockerinfo.net/1679.html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04800" y="778504"/>
            <a:ext cx="6553200" cy="39811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smtClean="0">
                <a:hlinkClick r:id="rId2"/>
              </a:rPr>
              <a:t>Node</a:t>
            </a:r>
            <a:r>
              <a:rPr lang="en-US" dirty="0" smtClean="0"/>
              <a:t> : A node is a </a:t>
            </a:r>
            <a:r>
              <a:rPr lang="en-US" b="1" dirty="0" smtClean="0">
                <a:solidFill>
                  <a:srgbClr val="FF0000"/>
                </a:solidFill>
              </a:rPr>
              <a:t>physical or virtual machine</a:t>
            </a:r>
            <a:r>
              <a:rPr lang="en-US" dirty="0" smtClean="0"/>
              <a:t> running </a:t>
            </a:r>
            <a:r>
              <a:rPr lang="en-US" dirty="0" err="1" smtClean="0"/>
              <a:t>Kubernetes</a:t>
            </a:r>
            <a:r>
              <a:rPr lang="en-US" dirty="0" smtClean="0"/>
              <a:t>, onto which pods can be scheduled.</a:t>
            </a:r>
          </a:p>
          <a:p>
            <a:r>
              <a:rPr lang="en-US" b="1" dirty="0" smtClean="0">
                <a:hlinkClick r:id="rId3"/>
              </a:rPr>
              <a:t>Pod</a:t>
            </a:r>
            <a:r>
              <a:rPr lang="en-US" dirty="0" smtClean="0"/>
              <a:t> : Pods are a </a:t>
            </a:r>
            <a:r>
              <a:rPr lang="en-US" dirty="0" err="1" smtClean="0"/>
              <a:t>colocated</a:t>
            </a:r>
            <a:r>
              <a:rPr lang="en-US" dirty="0" smtClean="0"/>
              <a:t> group of application containers with </a:t>
            </a:r>
            <a:r>
              <a:rPr lang="en-US" b="1" dirty="0" smtClean="0">
                <a:solidFill>
                  <a:srgbClr val="FF0000"/>
                </a:solidFill>
              </a:rPr>
              <a:t>shared volumes. </a:t>
            </a:r>
          </a:p>
          <a:p>
            <a:r>
              <a:rPr lang="en-US" dirty="0" err="1" smtClean="0"/>
              <a:t>kubernetes</a:t>
            </a:r>
            <a:r>
              <a:rPr lang="zh-CN" altLang="en-US" dirty="0" smtClean="0"/>
              <a:t>中</a:t>
            </a:r>
            <a:r>
              <a:rPr lang="en-US" dirty="0" smtClean="0"/>
              <a:t>pods</a:t>
            </a:r>
            <a:r>
              <a:rPr lang="zh-CN" altLang="en-US" dirty="0" smtClean="0"/>
              <a:t>是平凡的，可创建可销毁而且不可再生。 </a:t>
            </a:r>
            <a:r>
              <a:rPr lang="en-US" dirty="0" err="1" smtClean="0"/>
              <a:t>ReplicationControllers</a:t>
            </a:r>
            <a:r>
              <a:rPr lang="zh-CN" altLang="en-US" dirty="0" smtClean="0"/>
              <a:t>可以动态的创建</a:t>
            </a:r>
            <a:r>
              <a:rPr lang="en-US" altLang="zh-CN" dirty="0" smtClean="0"/>
              <a:t>&amp;</a:t>
            </a:r>
            <a:r>
              <a:rPr lang="zh-CN" altLang="en-US" dirty="0" smtClean="0"/>
              <a:t>销毁</a:t>
            </a:r>
            <a:r>
              <a:rPr lang="en-US" dirty="0" smtClean="0"/>
              <a:t>pods（</a:t>
            </a:r>
            <a:r>
              <a:rPr lang="zh-CN" altLang="en-US" dirty="0" smtClean="0"/>
              <a:t>如扩容 </a:t>
            </a:r>
            <a:r>
              <a:rPr lang="en-US" dirty="0" smtClean="0"/>
              <a:t>or </a:t>
            </a:r>
            <a:r>
              <a:rPr lang="zh-CN" altLang="en-US" dirty="0" smtClean="0"/>
              <a:t>缩容 </a:t>
            </a:r>
            <a:r>
              <a:rPr lang="en-US" dirty="0" smtClean="0"/>
              <a:t>or </a:t>
            </a:r>
            <a:r>
              <a:rPr lang="zh-CN" altLang="en-US" dirty="0" smtClean="0"/>
              <a:t>更新）。虽然</a:t>
            </a:r>
            <a:r>
              <a:rPr lang="en-US" dirty="0" smtClean="0"/>
              <a:t>pods</a:t>
            </a:r>
            <a:r>
              <a:rPr lang="zh-CN" altLang="en-US" dirty="0" smtClean="0"/>
              <a:t>有他们单独的</a:t>
            </a:r>
            <a:r>
              <a:rPr lang="en-US" dirty="0" err="1" smtClean="0"/>
              <a:t>ip</a:t>
            </a:r>
            <a:r>
              <a:rPr lang="en-US" dirty="0" smtClean="0"/>
              <a:t>，</a:t>
            </a:r>
            <a:r>
              <a:rPr lang="zh-CN" altLang="en-US" dirty="0" smtClean="0"/>
              <a:t>但是他们的</a:t>
            </a:r>
            <a:r>
              <a:rPr lang="en-US" dirty="0" err="1" smtClean="0"/>
              <a:t>ip</a:t>
            </a:r>
            <a:r>
              <a:rPr lang="zh-CN" altLang="en-US" dirty="0" smtClean="0"/>
              <a:t>并不能得到稳定的保证，这将会导致一个问题，如果在</a:t>
            </a:r>
            <a:r>
              <a:rPr lang="en-US" dirty="0" err="1" smtClean="0"/>
              <a:t>kubernetes</a:t>
            </a:r>
            <a:r>
              <a:rPr lang="zh-CN" altLang="en-US" dirty="0" smtClean="0"/>
              <a:t>集群中，有一些</a:t>
            </a:r>
            <a:r>
              <a:rPr lang="en-US" dirty="0" err="1" smtClean="0"/>
              <a:t>pods（backends</a:t>
            </a:r>
            <a:r>
              <a:rPr lang="en-US" dirty="0" smtClean="0"/>
              <a:t>）</a:t>
            </a:r>
            <a:r>
              <a:rPr lang="zh-CN" altLang="en-US" dirty="0" smtClean="0"/>
              <a:t>为另一些</a:t>
            </a:r>
            <a:r>
              <a:rPr lang="en-US" dirty="0" err="1" smtClean="0"/>
              <a:t>pods（frontend</a:t>
            </a:r>
            <a:r>
              <a:rPr lang="en-US" dirty="0" smtClean="0"/>
              <a:t>）</a:t>
            </a:r>
            <a:r>
              <a:rPr lang="zh-CN" altLang="en-US" dirty="0" smtClean="0"/>
              <a:t>提供一些功能，如何能保证</a:t>
            </a:r>
            <a:r>
              <a:rPr lang="en-US" dirty="0" smtClean="0"/>
              <a:t>frontend</a:t>
            </a:r>
            <a:r>
              <a:rPr lang="zh-CN" altLang="en-US" dirty="0" smtClean="0"/>
              <a:t>能够找到</a:t>
            </a:r>
            <a:r>
              <a:rPr lang="en-US" altLang="zh-CN" dirty="0" smtClean="0"/>
              <a:t>&amp;</a:t>
            </a:r>
            <a:r>
              <a:rPr lang="zh-CN" altLang="en-US" dirty="0" smtClean="0"/>
              <a:t>链接到</a:t>
            </a:r>
            <a:r>
              <a:rPr lang="en-US" dirty="0" err="1" smtClean="0"/>
              <a:t>backends</a:t>
            </a:r>
            <a:r>
              <a:rPr lang="en-US" dirty="0" smtClean="0"/>
              <a:t>。</a:t>
            </a:r>
            <a:endParaRPr lang="en-US" b="1" dirty="0" smtClean="0">
              <a:solidFill>
                <a:srgbClr val="FF0000"/>
              </a:solidFill>
            </a:endParaRPr>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4" cstate="print"/>
          <a:srcRect/>
          <a:stretch>
            <a:fillRect/>
          </a:stretch>
        </p:blipFill>
        <p:spPr bwMode="auto">
          <a:xfrm>
            <a:off x="0" y="2133600"/>
            <a:ext cx="4419600" cy="2378622"/>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2438400" y="2706736"/>
            <a:ext cx="4876800" cy="25887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http://niusmallnan.github.io/_build/html/_templates/rancher/technology_stack.html</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Rancher</a:t>
            </a:r>
            <a:r>
              <a:rPr lang="zh-CN" altLang="en-US" b="0" dirty="0" smtClean="0"/>
              <a:t>架构分析</a:t>
            </a:r>
          </a:p>
        </p:txBody>
      </p:sp>
      <p:pic>
        <p:nvPicPr>
          <p:cNvPr id="10243" name="Picture 3"/>
          <p:cNvPicPr>
            <a:picLocks noChangeAspect="1" noChangeArrowheads="1"/>
          </p:cNvPicPr>
          <p:nvPr/>
        </p:nvPicPr>
        <p:blipFill>
          <a:blip r:embed="rId3" cstate="print"/>
          <a:srcRect/>
          <a:stretch>
            <a:fillRect/>
          </a:stretch>
        </p:blipFill>
        <p:spPr bwMode="auto">
          <a:xfrm>
            <a:off x="0" y="838200"/>
            <a:ext cx="6200775" cy="2925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http://niusmallnan.github.io/_build/html/_templates/rancher/technology_stack.html</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Rancher</a:t>
            </a:r>
            <a:r>
              <a:rPr lang="zh-CN" altLang="en-US" b="0" dirty="0" smtClean="0"/>
              <a:t>架构分析</a:t>
            </a:r>
          </a:p>
        </p:txBody>
      </p:sp>
      <p:pic>
        <p:nvPicPr>
          <p:cNvPr id="16386" name="Picture 2"/>
          <p:cNvPicPr>
            <a:picLocks noChangeAspect="1" noChangeArrowheads="1"/>
          </p:cNvPicPr>
          <p:nvPr/>
        </p:nvPicPr>
        <p:blipFill>
          <a:blip r:embed="rId3" cstate="print"/>
          <a:srcRect/>
          <a:stretch>
            <a:fillRect/>
          </a:stretch>
        </p:blipFill>
        <p:spPr bwMode="auto">
          <a:xfrm>
            <a:off x="247650" y="990600"/>
            <a:ext cx="7067550" cy="340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en-US" b="1" u="sng" dirty="0" err="1" smtClean="0">
                <a:hlinkClick r:id="rId2"/>
              </a:rPr>
              <a:t>kubernetes</a:t>
            </a:r>
            <a:r>
              <a:rPr lang="zh-CN" altLang="en-US" dirty="0" smtClean="0"/>
              <a:t>各个组件的角色可以归为三类即</a:t>
            </a:r>
            <a:r>
              <a:rPr lang="en-US" dirty="0" err="1" smtClean="0"/>
              <a:t>Master、Minion、Etcd，Master</a:t>
            </a:r>
            <a:r>
              <a:rPr lang="zh-CN" altLang="en-US" dirty="0" smtClean="0"/>
              <a:t>主要是</a:t>
            </a:r>
            <a:r>
              <a:rPr lang="en-US" dirty="0" err="1" smtClean="0"/>
              <a:t>kube</a:t>
            </a:r>
            <a:r>
              <a:rPr lang="en-US" dirty="0" smtClean="0"/>
              <a:t>-</a:t>
            </a:r>
            <a:r>
              <a:rPr lang="en-US" dirty="0" err="1" smtClean="0"/>
              <a:t>apiserver、kube</a:t>
            </a:r>
            <a:r>
              <a:rPr lang="en-US" dirty="0" smtClean="0"/>
              <a:t>-</a:t>
            </a:r>
            <a:r>
              <a:rPr lang="en-US" dirty="0" err="1" smtClean="0"/>
              <a:t>scheduler、kube</a:t>
            </a:r>
            <a:r>
              <a:rPr lang="en-US" dirty="0" smtClean="0"/>
              <a:t>-controller-</a:t>
            </a:r>
            <a:r>
              <a:rPr lang="en-US" dirty="0" err="1" smtClean="0"/>
              <a:t>manager，Minion</a:t>
            </a:r>
            <a:r>
              <a:rPr lang="zh-CN" altLang="en-US" dirty="0" smtClean="0"/>
              <a:t>主要是</a:t>
            </a:r>
            <a:r>
              <a:rPr lang="en-US" dirty="0" err="1" smtClean="0"/>
              <a:t>kubelet</a:t>
            </a:r>
            <a:r>
              <a:rPr lang="zh-CN" altLang="en-US" dirty="0" smtClean="0"/>
              <a:t>和</a:t>
            </a:r>
            <a:r>
              <a:rPr lang="en-US" dirty="0" err="1" smtClean="0"/>
              <a:t>kube</a:t>
            </a:r>
            <a:r>
              <a:rPr lang="en-US" dirty="0" smtClean="0"/>
              <a:t>-proxy。Rancher</a:t>
            </a:r>
            <a:r>
              <a:rPr lang="zh-CN" altLang="en-US" dirty="0" smtClean="0"/>
              <a:t>为了融合</a:t>
            </a:r>
            <a:r>
              <a:rPr lang="en-US" dirty="0" smtClean="0"/>
              <a:t>k8s</a:t>
            </a:r>
            <a:r>
              <a:rPr lang="zh-CN" altLang="en-US" dirty="0" smtClean="0"/>
              <a:t>的管控功能，又在</a:t>
            </a:r>
            <a:r>
              <a:rPr lang="en-US" dirty="0" smtClean="0"/>
              <a:t>Master</a:t>
            </a:r>
            <a:r>
              <a:rPr lang="zh-CN" altLang="en-US" dirty="0" smtClean="0"/>
              <a:t>中添加了</a:t>
            </a:r>
            <a:r>
              <a:rPr lang="en-US" dirty="0" err="1" smtClean="0"/>
              <a:t>kuberctrld、ingress</a:t>
            </a:r>
            <a:r>
              <a:rPr lang="en-US" dirty="0" smtClean="0"/>
              <a:t>-</a:t>
            </a:r>
            <a:r>
              <a:rPr lang="en-US" dirty="0" err="1" smtClean="0"/>
              <a:t>controller、kubernetes</a:t>
            </a:r>
            <a:r>
              <a:rPr lang="en-US" dirty="0" smtClean="0"/>
              <a:t>-agent</a:t>
            </a:r>
            <a:r>
              <a:rPr lang="zh-CN" altLang="en-US" dirty="0" smtClean="0"/>
              <a:t>三个服务来打通</a:t>
            </a:r>
            <a:r>
              <a:rPr lang="en-US" dirty="0" smtClean="0"/>
              <a:t>Rancher</a:t>
            </a:r>
            <a:r>
              <a:rPr lang="zh-CN" altLang="en-US" dirty="0" smtClean="0"/>
              <a:t>和</a:t>
            </a:r>
            <a:r>
              <a:rPr lang="en-US" dirty="0" smtClean="0"/>
              <a:t>K8s，</a:t>
            </a:r>
            <a:r>
              <a:rPr lang="zh-CN" altLang="en-US" dirty="0" smtClean="0"/>
              <a:t>同时每个</a:t>
            </a:r>
            <a:r>
              <a:rPr lang="en-US" dirty="0" smtClean="0"/>
              <a:t>node</a:t>
            </a:r>
            <a:r>
              <a:rPr lang="zh-CN" altLang="en-US" dirty="0" smtClean="0"/>
              <a:t>上都会依赖</a:t>
            </a:r>
            <a:r>
              <a:rPr lang="en-US" dirty="0" smtClean="0"/>
              <a:t>Rancher</a:t>
            </a:r>
            <a:r>
              <a:rPr lang="zh-CN" altLang="en-US" dirty="0" smtClean="0"/>
              <a:t>提供的</a:t>
            </a:r>
            <a:r>
              <a:rPr lang="en-US" dirty="0" smtClean="0"/>
              <a:t>Rancher-</a:t>
            </a:r>
            <a:r>
              <a:rPr lang="en-US" dirty="0" err="1" smtClean="0"/>
              <a:t>DNS、Rancher</a:t>
            </a:r>
            <a:r>
              <a:rPr lang="en-US" dirty="0" smtClean="0"/>
              <a:t>-</a:t>
            </a:r>
            <a:r>
              <a:rPr lang="en-US" dirty="0" err="1" smtClean="0"/>
              <a:t>metadata、Rancher</a:t>
            </a:r>
            <a:r>
              <a:rPr lang="en-US" dirty="0" smtClean="0"/>
              <a:t>-net</a:t>
            </a:r>
            <a:r>
              <a:rPr lang="zh-CN" altLang="en-US" dirty="0" smtClean="0"/>
              <a:t>这些基础设施服务。</a:t>
            </a:r>
            <a:endParaRPr lang="en-US" dirty="0"/>
          </a:p>
        </p:txBody>
      </p:sp>
      <p:sp>
        <p:nvSpPr>
          <p:cNvPr id="3" name="Content Placeholder 2"/>
          <p:cNvSpPr>
            <a:spLocks noGrp="1"/>
          </p:cNvSpPr>
          <p:nvPr>
            <p:ph sz="quarter" idx="10"/>
          </p:nvPr>
        </p:nvSpPr>
        <p:spPr/>
        <p:txBody>
          <a:bodyPr/>
          <a:lstStyle/>
          <a:p>
            <a:r>
              <a:rPr lang="en-US" dirty="0" smtClean="0">
                <a:hlinkClick r:id="rId3"/>
              </a:rPr>
              <a:t>http://www.dockerinfo.net/1440.html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4" cstate="print"/>
          <a:srcRect/>
          <a:stretch>
            <a:fillRect/>
          </a:stretch>
        </p:blipFill>
        <p:spPr bwMode="auto">
          <a:xfrm>
            <a:off x="457200" y="1600200"/>
            <a:ext cx="6692900" cy="305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zh-CN" altLang="en-US" dirty="0" smtClean="0"/>
              <a:t>无论是</a:t>
            </a:r>
            <a:r>
              <a:rPr lang="en-US" b="1" u="sng" dirty="0" err="1" smtClean="0">
                <a:hlinkClick r:id="rId2"/>
              </a:rPr>
              <a:t>kubernetes</a:t>
            </a:r>
            <a:r>
              <a:rPr lang="zh-CN" altLang="en-US" dirty="0" smtClean="0"/>
              <a:t>还是</a:t>
            </a:r>
            <a:r>
              <a:rPr lang="en-US" b="1" u="sng" dirty="0" smtClean="0">
                <a:hlinkClick r:id="rId3"/>
              </a:rPr>
              <a:t>Rancher</a:t>
            </a:r>
            <a:r>
              <a:rPr lang="en-US" dirty="0" smtClean="0"/>
              <a:t>，</a:t>
            </a:r>
            <a:r>
              <a:rPr lang="zh-CN" altLang="en-US" dirty="0" smtClean="0"/>
              <a:t>其中一些抽象对象（如</a:t>
            </a:r>
            <a:r>
              <a:rPr lang="en-US" dirty="0" smtClean="0"/>
              <a:t>Rancher</a:t>
            </a:r>
            <a:r>
              <a:rPr lang="zh-CN" altLang="en-US" dirty="0" smtClean="0"/>
              <a:t>的</a:t>
            </a:r>
            <a:r>
              <a:rPr lang="en-US" dirty="0" smtClean="0"/>
              <a:t>stack/service，</a:t>
            </a:r>
            <a:r>
              <a:rPr lang="zh-CN" altLang="en-US" dirty="0" smtClean="0"/>
              <a:t>或者</a:t>
            </a:r>
            <a:r>
              <a:rPr lang="en-US" dirty="0" smtClean="0"/>
              <a:t>K8s</a:t>
            </a:r>
            <a:r>
              <a:rPr lang="zh-CN" altLang="en-US" dirty="0" smtClean="0"/>
              <a:t>的</a:t>
            </a:r>
            <a:r>
              <a:rPr lang="en-US" dirty="0" err="1" smtClean="0"/>
              <a:t>serivice</a:t>
            </a:r>
            <a:r>
              <a:rPr lang="en-US" dirty="0" smtClean="0"/>
              <a:t>/pod）</a:t>
            </a:r>
            <a:r>
              <a:rPr lang="zh-CN" altLang="en-US" dirty="0" smtClean="0"/>
              <a:t>在属性更新时都会有</a:t>
            </a:r>
            <a:r>
              <a:rPr lang="en-US" dirty="0" smtClean="0"/>
              <a:t>events</a:t>
            </a:r>
            <a:r>
              <a:rPr lang="zh-CN" altLang="en-US" dirty="0" smtClean="0"/>
              <a:t>产生，在任何服务入口来更改这些抽象对象都会有</a:t>
            </a:r>
            <a:r>
              <a:rPr lang="en-US" dirty="0" smtClean="0"/>
              <a:t>events</a:t>
            </a:r>
            <a:r>
              <a:rPr lang="zh-CN" altLang="en-US" dirty="0" smtClean="0"/>
              <a:t>产生，所以要保证</a:t>
            </a:r>
            <a:r>
              <a:rPr lang="en-US" dirty="0" smtClean="0"/>
              <a:t>Rancher</a:t>
            </a:r>
            <a:r>
              <a:rPr lang="zh-CN" altLang="en-US" dirty="0" smtClean="0"/>
              <a:t>和</a:t>
            </a:r>
            <a:r>
              <a:rPr lang="en-US" dirty="0" smtClean="0"/>
              <a:t>k8s</a:t>
            </a:r>
            <a:r>
              <a:rPr lang="zh-CN" altLang="en-US" dirty="0" smtClean="0"/>
              <a:t>能够互相感知各自对象的更新，那么</a:t>
            </a:r>
            <a:r>
              <a:rPr lang="en-US" dirty="0" err="1" smtClean="0"/>
              <a:t>kubernetes</a:t>
            </a:r>
            <a:r>
              <a:rPr lang="en-US" dirty="0" smtClean="0"/>
              <a:t>-agent</a:t>
            </a:r>
            <a:r>
              <a:rPr lang="zh-CN" altLang="en-US" dirty="0" smtClean="0"/>
              <a:t>就应运而生了。</a:t>
            </a:r>
            <a:endParaRPr lang="en-US" dirty="0"/>
          </a:p>
        </p:txBody>
      </p:sp>
      <p:sp>
        <p:nvSpPr>
          <p:cNvPr id="3" name="Content Placeholder 2"/>
          <p:cNvSpPr>
            <a:spLocks noGrp="1"/>
          </p:cNvSpPr>
          <p:nvPr>
            <p:ph sz="quarter" idx="10"/>
          </p:nvPr>
        </p:nvSpPr>
        <p:spPr/>
        <p:txBody>
          <a:bodyPr/>
          <a:lstStyle/>
          <a:p>
            <a:r>
              <a:rPr lang="en-US" dirty="0" smtClean="0">
                <a:hlinkClick r:id="rId4"/>
              </a:rPr>
              <a:t>http://www.dockerinfo.net/1440.html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5" cstate="print"/>
          <a:srcRect/>
          <a:stretch>
            <a:fillRect/>
          </a:stretch>
        </p:blipFill>
        <p:spPr bwMode="auto">
          <a:xfrm>
            <a:off x="533400" y="1219200"/>
            <a:ext cx="6496050" cy="351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en-US" b="1" u="sng" dirty="0" err="1" smtClean="0">
                <a:hlinkClick r:id="rId2"/>
              </a:rPr>
              <a:t>kubernetes</a:t>
            </a:r>
            <a:r>
              <a:rPr lang="zh-CN" altLang="en-US" dirty="0" smtClean="0"/>
              <a:t>上创建的</a:t>
            </a:r>
            <a:r>
              <a:rPr lang="en-US" dirty="0" smtClean="0"/>
              <a:t>service</a:t>
            </a:r>
            <a:r>
              <a:rPr lang="zh-CN" altLang="en-US" dirty="0" smtClean="0"/>
              <a:t>如需对外暴露访问，那么必然会用到</a:t>
            </a:r>
            <a:r>
              <a:rPr lang="en-US" dirty="0" err="1" smtClean="0"/>
              <a:t>LoadBalancer</a:t>
            </a:r>
            <a:r>
              <a:rPr lang="en-US" dirty="0" smtClean="0"/>
              <a:t> Type</a:t>
            </a:r>
            <a:r>
              <a:rPr lang="zh-CN" altLang="en-US" dirty="0" smtClean="0"/>
              <a:t>和</a:t>
            </a:r>
            <a:r>
              <a:rPr lang="en-US" dirty="0" smtClean="0"/>
              <a:t>Ingress kind，</a:t>
            </a:r>
            <a:r>
              <a:rPr lang="zh-CN" altLang="en-US" dirty="0" smtClean="0"/>
              <a:t>注意</a:t>
            </a:r>
            <a:r>
              <a:rPr lang="en-US" dirty="0" smtClean="0"/>
              <a:t>K8s</a:t>
            </a:r>
            <a:r>
              <a:rPr lang="zh-CN" altLang="en-US" dirty="0" smtClean="0"/>
              <a:t>概念下的</a:t>
            </a:r>
            <a:r>
              <a:rPr lang="en-US" dirty="0" err="1" smtClean="0"/>
              <a:t>LoadBalancer</a:t>
            </a:r>
            <a:r>
              <a:rPr lang="zh-CN" altLang="en-US" dirty="0" smtClean="0"/>
              <a:t>和</a:t>
            </a:r>
            <a:r>
              <a:rPr lang="en-US" dirty="0" smtClean="0"/>
              <a:t>Ingress</a:t>
            </a:r>
            <a:r>
              <a:rPr lang="zh-CN" altLang="en-US" dirty="0" smtClean="0"/>
              <a:t>略有不同，</a:t>
            </a:r>
            <a:r>
              <a:rPr lang="en-US" dirty="0" err="1" smtClean="0"/>
              <a:t>LoadBalancer</a:t>
            </a:r>
            <a:r>
              <a:rPr lang="zh-CN" altLang="en-US" dirty="0" smtClean="0"/>
              <a:t>的功能主要关注在</a:t>
            </a:r>
            <a:r>
              <a:rPr lang="en-US" dirty="0" smtClean="0"/>
              <a:t>L4</a:t>
            </a:r>
            <a:r>
              <a:rPr lang="zh-CN" altLang="en-US" dirty="0" smtClean="0"/>
              <a:t>支持</a:t>
            </a:r>
            <a:r>
              <a:rPr lang="en-US" dirty="0" smtClean="0"/>
              <a:t>http/</a:t>
            </a:r>
            <a:r>
              <a:rPr lang="en-US" dirty="0" err="1" smtClean="0"/>
              <a:t>tcp</a:t>
            </a:r>
            <a:r>
              <a:rPr lang="en-US" dirty="0" smtClean="0"/>
              <a:t>，</a:t>
            </a:r>
            <a:r>
              <a:rPr lang="zh-CN" altLang="en-US" dirty="0" smtClean="0"/>
              <a:t>而</a:t>
            </a:r>
            <a:r>
              <a:rPr lang="en-US" dirty="0" err="1" smtClean="0"/>
              <a:t>Ingrees</a:t>
            </a:r>
            <a:r>
              <a:rPr lang="zh-CN" altLang="en-US" dirty="0" smtClean="0"/>
              <a:t>则是要实现</a:t>
            </a:r>
            <a:r>
              <a:rPr lang="en-US" dirty="0" smtClean="0"/>
              <a:t>L7</a:t>
            </a:r>
            <a:r>
              <a:rPr lang="zh-CN" altLang="en-US" dirty="0" smtClean="0"/>
              <a:t>的负载均衡且只能支持</a:t>
            </a:r>
            <a:r>
              <a:rPr lang="en-US" dirty="0" smtClean="0"/>
              <a:t>http。K8s </a:t>
            </a:r>
            <a:r>
              <a:rPr lang="zh-CN" altLang="en-US" dirty="0" smtClean="0"/>
              <a:t>的</a:t>
            </a:r>
            <a:r>
              <a:rPr lang="en-US" dirty="0" err="1" smtClean="0"/>
              <a:t>LoadBalancer</a:t>
            </a:r>
            <a:r>
              <a:rPr lang="zh-CN" altLang="en-US" dirty="0" smtClean="0"/>
              <a:t>需要在</a:t>
            </a:r>
            <a:r>
              <a:rPr lang="en-US" dirty="0" smtClean="0"/>
              <a:t>K8s</a:t>
            </a:r>
            <a:r>
              <a:rPr lang="zh-CN" altLang="en-US" dirty="0" smtClean="0"/>
              <a:t>中实现一个</a:t>
            </a:r>
            <a:r>
              <a:rPr lang="en-US" dirty="0" smtClean="0"/>
              <a:t>Cloud Provider，</a:t>
            </a:r>
            <a:r>
              <a:rPr lang="zh-CN" altLang="en-US" dirty="0" smtClean="0"/>
              <a:t>目前只有</a:t>
            </a:r>
            <a:r>
              <a:rPr lang="en-US" dirty="0" smtClean="0"/>
              <a:t>GCE，</a:t>
            </a:r>
            <a:r>
              <a:rPr lang="zh-CN" altLang="en-US" dirty="0" smtClean="0"/>
              <a:t>而</a:t>
            </a:r>
            <a:r>
              <a:rPr lang="en-US" dirty="0" smtClean="0"/>
              <a:t>Rancher</a:t>
            </a:r>
            <a:r>
              <a:rPr lang="zh-CN" altLang="en-US" dirty="0" smtClean="0"/>
              <a:t>则维护了自己的</a:t>
            </a:r>
            <a:r>
              <a:rPr lang="en-US" b="1" u="sng" dirty="0" err="1" smtClean="0">
                <a:hlinkClick r:id="rId2"/>
              </a:rPr>
              <a:t>kubernetes</a:t>
            </a:r>
            <a:r>
              <a:rPr lang="zh-CN" altLang="en-US" dirty="0" smtClean="0"/>
              <a:t>版本在其中提供了</a:t>
            </a:r>
            <a:r>
              <a:rPr lang="en-US" dirty="0" smtClean="0"/>
              <a:t>Rancher Cloud Provider。</a:t>
            </a:r>
            <a:r>
              <a:rPr lang="zh-CN" altLang="en-US" dirty="0" smtClean="0"/>
              <a:t>对于</a:t>
            </a:r>
            <a:r>
              <a:rPr lang="en-US" dirty="0" smtClean="0"/>
              <a:t>Ingress</a:t>
            </a:r>
            <a:r>
              <a:rPr lang="zh-CN" altLang="en-US" dirty="0" smtClean="0"/>
              <a:t>则是提供了</a:t>
            </a:r>
            <a:r>
              <a:rPr lang="en-US" dirty="0" smtClean="0"/>
              <a:t>Ingress-controller</a:t>
            </a:r>
            <a:r>
              <a:rPr lang="zh-CN" altLang="en-US" dirty="0" smtClean="0"/>
              <a:t>组件，它实现了</a:t>
            </a:r>
            <a:r>
              <a:rPr lang="en-US" b="1" u="sng" dirty="0" err="1" smtClean="0">
                <a:hlinkClick r:id="rId2"/>
              </a:rPr>
              <a:t>kubernetes</a:t>
            </a:r>
            <a:r>
              <a:rPr lang="zh-CN" altLang="en-US" dirty="0" smtClean="0"/>
              <a:t>的</a:t>
            </a:r>
            <a:r>
              <a:rPr lang="en-US" dirty="0" smtClean="0"/>
              <a:t>ingress</a:t>
            </a:r>
            <a:r>
              <a:rPr lang="zh-CN" altLang="en-US" dirty="0" smtClean="0"/>
              <a:t>框架，可以获取</a:t>
            </a:r>
            <a:r>
              <a:rPr lang="en-US" dirty="0" smtClean="0"/>
              <a:t>ingress</a:t>
            </a:r>
            <a:r>
              <a:rPr lang="zh-CN" altLang="en-US" dirty="0" smtClean="0"/>
              <a:t>的创建信息并执行相应的接口。当然最终这两者都会调用</a:t>
            </a:r>
            <a:r>
              <a:rPr lang="en-US" dirty="0" smtClean="0"/>
              <a:t>Cattle </a:t>
            </a:r>
            <a:r>
              <a:rPr lang="en-US" dirty="0" err="1" smtClean="0"/>
              <a:t>api</a:t>
            </a:r>
            <a:r>
              <a:rPr lang="zh-CN" altLang="en-US" dirty="0" smtClean="0"/>
              <a:t>来创建</a:t>
            </a:r>
            <a:r>
              <a:rPr lang="en-US" dirty="0" smtClean="0"/>
              <a:t>Rancher</a:t>
            </a:r>
            <a:r>
              <a:rPr lang="zh-CN" altLang="en-US" dirty="0" smtClean="0"/>
              <a:t>的负载均衡，且都是通过</a:t>
            </a:r>
            <a:r>
              <a:rPr lang="en-US" dirty="0" err="1" smtClean="0"/>
              <a:t>Haproxy</a:t>
            </a:r>
            <a:r>
              <a:rPr lang="zh-CN" altLang="en-US" dirty="0" smtClean="0"/>
              <a:t>完成负责均衡功能。</a:t>
            </a:r>
            <a:endParaRPr lang="en-US" dirty="0"/>
          </a:p>
        </p:txBody>
      </p:sp>
      <p:sp>
        <p:nvSpPr>
          <p:cNvPr id="3" name="Content Placeholder 2"/>
          <p:cNvSpPr>
            <a:spLocks noGrp="1"/>
          </p:cNvSpPr>
          <p:nvPr>
            <p:ph sz="quarter" idx="10"/>
          </p:nvPr>
        </p:nvSpPr>
        <p:spPr/>
        <p:txBody>
          <a:bodyPr/>
          <a:lstStyle/>
          <a:p>
            <a:r>
              <a:rPr lang="en-US" dirty="0" smtClean="0">
                <a:hlinkClick r:id="rId3"/>
              </a:rPr>
              <a:t>http://www.dockerinfo.net/1440.html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4" cstate="print"/>
          <a:srcRect/>
          <a:stretch>
            <a:fillRect/>
          </a:stretch>
        </p:blipFill>
        <p:spPr bwMode="auto">
          <a:xfrm>
            <a:off x="762000" y="1447800"/>
            <a:ext cx="5861050" cy="36180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目前围绕着</a:t>
            </a:r>
            <a:r>
              <a:rPr lang="en-US" b="1" dirty="0" err="1" smtClean="0">
                <a:hlinkClick r:id="rId2" tooltip="undefined"/>
              </a:rPr>
              <a:t>Docker</a:t>
            </a:r>
            <a:r>
              <a:rPr lang="zh-CN" altLang="en-US" dirty="0" smtClean="0"/>
              <a:t>的网络，目前有两种比较主流的声音，</a:t>
            </a:r>
            <a:r>
              <a:rPr lang="en-US" dirty="0" err="1" smtClean="0"/>
              <a:t>docker</a:t>
            </a:r>
            <a:r>
              <a:rPr lang="zh-CN" altLang="en-US" dirty="0" smtClean="0"/>
              <a:t>主导的</a:t>
            </a:r>
            <a:r>
              <a:rPr lang="en-US" dirty="0" smtClean="0"/>
              <a:t>Container network model(CNM)</a:t>
            </a:r>
            <a:r>
              <a:rPr lang="zh-CN" altLang="en-US" dirty="0" smtClean="0"/>
              <a:t>和社区主导的</a:t>
            </a:r>
            <a:r>
              <a:rPr lang="en-US" dirty="0" smtClean="0"/>
              <a:t>Container network interface(CNI)。</a:t>
            </a:r>
            <a:r>
              <a:rPr lang="zh-CN" altLang="en-US" dirty="0" smtClean="0"/>
              <a:t>本文就针对两者模型进行分别介绍。</a:t>
            </a:r>
            <a:endParaRPr lang="en-US" dirty="0"/>
          </a:p>
        </p:txBody>
      </p:sp>
      <p:sp>
        <p:nvSpPr>
          <p:cNvPr id="3" name="Content Placeholder 2"/>
          <p:cNvSpPr>
            <a:spLocks noGrp="1"/>
          </p:cNvSpPr>
          <p:nvPr>
            <p:ph sz="quarter" idx="10"/>
          </p:nvPr>
        </p:nvSpPr>
        <p:spPr/>
        <p:txBody>
          <a:bodyPr/>
          <a:lstStyle/>
          <a:p>
            <a:r>
              <a:rPr lang="en-US" dirty="0" smtClean="0">
                <a:hlinkClick r:id="rId3"/>
              </a:rPr>
              <a:t>http://blog.csdn.net/xiaolunsanguo/article/details/52036418</a:t>
            </a:r>
            <a:r>
              <a:rPr lang="en-US" dirty="0" smtClean="0"/>
              <a:t> </a:t>
            </a:r>
            <a:r>
              <a:rPr lang="en-US" dirty="0" smtClean="0">
                <a:hlinkClick r:id="rId4"/>
              </a:rPr>
              <a:t>http://www.slideshare.net/Docker/docker-networking-deep-dive</a:t>
            </a:r>
            <a:r>
              <a:rPr lang="en-US" dirty="0" smtClean="0"/>
              <a:t> </a:t>
            </a:r>
          </a:p>
          <a:p>
            <a:r>
              <a:rPr lang="en-US" dirty="0" smtClean="0"/>
              <a:t/>
            </a:r>
            <a:br>
              <a:rPr lang="en-US" dirty="0" smtClean="0"/>
            </a:b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a:bodyPr>
          <a:lstStyle/>
          <a:p>
            <a:r>
              <a:rPr lang="en-US" b="0" dirty="0" err="1" smtClean="0"/>
              <a:t>Docker</a:t>
            </a:r>
            <a:r>
              <a:rPr lang="en-US" b="0" dirty="0" smtClean="0"/>
              <a:t> Networking Deep Dive</a:t>
            </a:r>
          </a:p>
        </p:txBody>
      </p:sp>
      <p:pic>
        <p:nvPicPr>
          <p:cNvPr id="132098" name="Picture 2"/>
          <p:cNvPicPr>
            <a:picLocks noChangeAspect="1" noChangeArrowheads="1"/>
          </p:cNvPicPr>
          <p:nvPr/>
        </p:nvPicPr>
        <p:blipFill>
          <a:blip r:embed="rId5" cstate="print"/>
          <a:srcRect/>
          <a:stretch>
            <a:fillRect/>
          </a:stretch>
        </p:blipFill>
        <p:spPr bwMode="auto">
          <a:xfrm>
            <a:off x="533400" y="1981200"/>
            <a:ext cx="4724400" cy="2174333"/>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b="1" dirty="0" smtClean="0"/>
              <a:t>bridge</a:t>
            </a:r>
            <a:r>
              <a:rPr lang="zh-CN" altLang="en-US" b="1" dirty="0" smtClean="0"/>
              <a:t>：</a:t>
            </a:r>
            <a:r>
              <a:rPr lang="zh-CN" altLang="en-US" dirty="0" smtClean="0"/>
              <a:t>容器使用独立网络</a:t>
            </a:r>
            <a:r>
              <a:rPr lang="en-US" altLang="zh-CN" dirty="0" smtClean="0"/>
              <a:t>Namespace</a:t>
            </a:r>
            <a:r>
              <a:rPr lang="zh-CN" altLang="en-US" dirty="0" smtClean="0"/>
              <a:t>，并连接到</a:t>
            </a:r>
            <a:r>
              <a:rPr lang="en-US" altLang="zh-CN" dirty="0" smtClean="0"/>
              <a:t>docker0</a:t>
            </a:r>
            <a:r>
              <a:rPr lang="zh-CN" altLang="en-US" dirty="0" smtClean="0"/>
              <a:t>虚拟网卡（默认模式） </a:t>
            </a:r>
            <a:endParaRPr lang="en-US" altLang="zh-CN" dirty="0" smtClean="0"/>
          </a:p>
          <a:p>
            <a:r>
              <a:rPr lang="en-US" altLang="zh-CN" b="1" dirty="0" smtClean="0"/>
              <a:t>none</a:t>
            </a:r>
            <a:r>
              <a:rPr lang="zh-CN" altLang="en-US" b="1" dirty="0" smtClean="0"/>
              <a:t>：</a:t>
            </a:r>
            <a:r>
              <a:rPr lang="zh-CN" altLang="en-US" dirty="0" smtClean="0"/>
              <a:t>容器没有任何网卡，适合不需要与外部通过网络通信的容器 </a:t>
            </a:r>
            <a:endParaRPr lang="en-US" altLang="zh-CN" dirty="0" smtClean="0"/>
          </a:p>
          <a:p>
            <a:r>
              <a:rPr lang="en-US" altLang="zh-CN" b="1" dirty="0" smtClean="0"/>
              <a:t>host</a:t>
            </a:r>
            <a:r>
              <a:rPr lang="zh-CN" altLang="en-US" b="1" dirty="0" smtClean="0"/>
              <a:t>：</a:t>
            </a:r>
            <a:r>
              <a:rPr lang="zh-CN" altLang="en-US" dirty="0" smtClean="0"/>
              <a:t>容器与主机共享网络</a:t>
            </a:r>
            <a:r>
              <a:rPr lang="en-US" altLang="zh-CN" dirty="0" smtClean="0"/>
              <a:t>Namespace</a:t>
            </a:r>
            <a:r>
              <a:rPr lang="zh-CN" altLang="en-US" dirty="0" smtClean="0"/>
              <a:t>，拥有与主机相同的网络设备</a:t>
            </a:r>
            <a:endParaRPr lang="en-US" altLang="zh-CN" dirty="0" smtClean="0"/>
          </a:p>
          <a:p>
            <a:r>
              <a:rPr lang="en-US" altLang="zh-CN" dirty="0" err="1" smtClean="0"/>
              <a:t>libnetwork</a:t>
            </a:r>
            <a:r>
              <a:rPr lang="zh-CN" altLang="en-US" dirty="0" smtClean="0"/>
              <a:t>带来的最直观变化实际上是：</a:t>
            </a:r>
            <a:r>
              <a:rPr lang="en-US" altLang="zh-CN" b="1" dirty="0" smtClean="0"/>
              <a:t>docker0</a:t>
            </a:r>
            <a:r>
              <a:rPr lang="zh-CN" altLang="en-US" b="1" dirty="0" smtClean="0"/>
              <a:t>不再是唯一的容器网络了，用户可以创建任意多个与</a:t>
            </a:r>
            <a:r>
              <a:rPr lang="en-US" altLang="zh-CN" b="1" dirty="0" smtClean="0"/>
              <a:t>docker0</a:t>
            </a:r>
            <a:r>
              <a:rPr lang="zh-CN" altLang="en-US" b="1" dirty="0" smtClean="0"/>
              <a:t>相似的网络来隔离容器之间的通信。</a:t>
            </a:r>
            <a:endParaRPr lang="en-US" altLang="zh-CN" b="1" dirty="0" smtClean="0"/>
          </a:p>
          <a:p>
            <a:r>
              <a:rPr lang="zh-CN" altLang="en-US" dirty="0" smtClean="0"/>
              <a:t>内置跨主机的网络通信一直是</a:t>
            </a:r>
            <a:r>
              <a:rPr lang="en-US" altLang="zh-CN" dirty="0" err="1" smtClean="0"/>
              <a:t>Docker</a:t>
            </a:r>
            <a:r>
              <a:rPr lang="zh-CN" altLang="en-US" dirty="0" smtClean="0"/>
              <a:t>备受期待的功能，在</a:t>
            </a:r>
            <a:r>
              <a:rPr lang="en-US" altLang="zh-CN" dirty="0" smtClean="0"/>
              <a:t>1.9</a:t>
            </a:r>
            <a:r>
              <a:rPr lang="zh-CN" altLang="en-US" dirty="0" smtClean="0"/>
              <a:t>版本之前，社区中就已经有许多第三方的工具或方法尝试解决这个问题，例如</a:t>
            </a:r>
            <a:r>
              <a:rPr lang="en-US" altLang="zh-CN" dirty="0" err="1" smtClean="0"/>
              <a:t>Macvlan</a:t>
            </a:r>
            <a:r>
              <a:rPr lang="zh-CN" altLang="en-US" dirty="0" smtClean="0"/>
              <a:t>、</a:t>
            </a:r>
            <a:r>
              <a:rPr lang="en-US" altLang="zh-CN" dirty="0" err="1" smtClean="0"/>
              <a:t>Pipework</a:t>
            </a:r>
            <a:r>
              <a:rPr lang="zh-CN" altLang="en-US" dirty="0" smtClean="0"/>
              <a:t>、</a:t>
            </a:r>
            <a:r>
              <a:rPr lang="en-US" altLang="zh-CN" dirty="0" smtClean="0"/>
              <a:t>Flannel</a:t>
            </a:r>
            <a:r>
              <a:rPr lang="zh-CN" altLang="en-US" dirty="0" smtClean="0"/>
              <a:t>、</a:t>
            </a:r>
            <a:r>
              <a:rPr lang="en-US" altLang="zh-CN" dirty="0" smtClean="0"/>
              <a:t>Weave</a:t>
            </a:r>
            <a:r>
              <a:rPr lang="zh-CN" altLang="en-US" dirty="0" smtClean="0"/>
              <a:t>等。虽然这些方案在实现细节上存在很多差异，但其思路无非分为两种：</a:t>
            </a:r>
            <a:r>
              <a:rPr lang="zh-CN" altLang="en-US" b="1" dirty="0" smtClean="0"/>
              <a:t>二层</a:t>
            </a:r>
            <a:r>
              <a:rPr lang="en-US" altLang="zh-CN" b="1" dirty="0" smtClean="0"/>
              <a:t>VLAN</a:t>
            </a:r>
            <a:r>
              <a:rPr lang="zh-CN" altLang="en-US" b="1" dirty="0" smtClean="0"/>
              <a:t>网络和</a:t>
            </a:r>
            <a:r>
              <a:rPr lang="en-US" altLang="zh-CN" b="1" dirty="0" smtClean="0"/>
              <a:t>Overlay</a:t>
            </a:r>
            <a:r>
              <a:rPr lang="zh-CN" altLang="en-US" b="1" dirty="0" smtClean="0"/>
              <a:t>网络</a:t>
            </a:r>
            <a:r>
              <a:rPr lang="zh-CN" altLang="en-US" dirty="0" smtClean="0"/>
              <a:t>。</a:t>
            </a:r>
            <a:endParaRPr lang="en-US" altLang="zh-CN" dirty="0" smtClean="0"/>
          </a:p>
          <a:p>
            <a:pPr lvl="1"/>
            <a:r>
              <a:rPr lang="zh-CN" altLang="en-US" b="1" dirty="0" smtClean="0"/>
              <a:t>二层</a:t>
            </a:r>
            <a:r>
              <a:rPr lang="en-US" altLang="zh-CN" b="1" dirty="0" smtClean="0"/>
              <a:t>VLAN</a:t>
            </a:r>
            <a:r>
              <a:rPr lang="zh-CN" altLang="en-US" b="1" dirty="0" smtClean="0"/>
              <a:t>网络的解决跨主机通信的思路是把原先的网络架构改造为互通的大二层网络，通过特定网络设备直接路由，实现容器点到点的之间通信。</a:t>
            </a:r>
            <a:endParaRPr lang="en-US" altLang="zh-CN" b="1" dirty="0" smtClean="0"/>
          </a:p>
          <a:p>
            <a:pPr lvl="1"/>
            <a:r>
              <a:rPr lang="zh-CN" altLang="en-US" dirty="0" smtClean="0"/>
              <a:t>在</a:t>
            </a:r>
            <a:r>
              <a:rPr lang="en-US" altLang="zh-CN" dirty="0" err="1" smtClean="0"/>
              <a:t>Docker</a:t>
            </a:r>
            <a:r>
              <a:rPr lang="zh-CN" altLang="en-US" dirty="0" smtClean="0"/>
              <a:t>的</a:t>
            </a:r>
            <a:r>
              <a:rPr lang="en-US" altLang="zh-CN" dirty="0" smtClean="0"/>
              <a:t>1.9</a:t>
            </a:r>
            <a:r>
              <a:rPr lang="zh-CN" altLang="en-US" dirty="0" smtClean="0"/>
              <a:t>中版本中正式加入了官方支持的跨节点通信解决方案，而这种内置的跨节点通信技术正是使用了</a:t>
            </a:r>
            <a:r>
              <a:rPr lang="en-US" altLang="zh-CN" dirty="0" smtClean="0"/>
              <a:t>Overlay</a:t>
            </a:r>
            <a:r>
              <a:rPr lang="zh-CN" altLang="en-US" dirty="0" smtClean="0"/>
              <a:t>网络的方法。</a:t>
            </a:r>
            <a:r>
              <a:rPr lang="en-US" dirty="0" smtClean="0"/>
              <a:t> </a:t>
            </a:r>
            <a:r>
              <a:rPr lang="en-US" dirty="0" err="1" smtClean="0"/>
              <a:t>Docker</a:t>
            </a:r>
            <a:r>
              <a:rPr lang="zh-CN" altLang="en-US" dirty="0" smtClean="0"/>
              <a:t>内置的</a:t>
            </a:r>
            <a:r>
              <a:rPr lang="en-US" dirty="0" smtClean="0"/>
              <a:t>Overlay</a:t>
            </a:r>
            <a:r>
              <a:rPr lang="zh-CN" altLang="en-US" dirty="0" smtClean="0"/>
              <a:t>网络是采用</a:t>
            </a:r>
            <a:r>
              <a:rPr lang="en-US" dirty="0" smtClean="0"/>
              <a:t>IETF</a:t>
            </a:r>
            <a:r>
              <a:rPr lang="zh-CN" altLang="en-US" dirty="0" smtClean="0"/>
              <a:t>标准的</a:t>
            </a:r>
            <a:r>
              <a:rPr lang="en-US" dirty="0" smtClean="0"/>
              <a:t>VXLAN</a:t>
            </a:r>
            <a:r>
              <a:rPr lang="zh-CN" altLang="en-US" dirty="0" smtClean="0"/>
              <a:t>方式，并</a:t>
            </a:r>
            <a:r>
              <a:rPr lang="zh-CN" altLang="en-US" b="1" dirty="0" smtClean="0">
                <a:solidFill>
                  <a:srgbClr val="FF0000"/>
                </a:solidFill>
              </a:rPr>
              <a:t>且是</a:t>
            </a:r>
            <a:r>
              <a:rPr lang="en-US" b="1" dirty="0" smtClean="0">
                <a:solidFill>
                  <a:srgbClr val="FF0000"/>
                </a:solidFill>
              </a:rPr>
              <a:t>VXLAN</a:t>
            </a:r>
            <a:r>
              <a:rPr lang="zh-CN" altLang="en-US" b="1" dirty="0" smtClean="0">
                <a:solidFill>
                  <a:srgbClr val="FF0000"/>
                </a:solidFill>
              </a:rPr>
              <a:t>中普遍认为最适合大规模的云计算虚拟化环境的</a:t>
            </a:r>
            <a:r>
              <a:rPr lang="en-US" b="1" dirty="0" smtClean="0">
                <a:solidFill>
                  <a:srgbClr val="FF0000"/>
                </a:solidFill>
              </a:rPr>
              <a:t>SDN Controller</a:t>
            </a:r>
            <a:r>
              <a:rPr lang="zh-CN" altLang="en-US" b="1" dirty="0" smtClean="0">
                <a:solidFill>
                  <a:srgbClr val="FF0000"/>
                </a:solidFill>
              </a:rPr>
              <a:t>模式。</a:t>
            </a:r>
            <a:endParaRPr lang="en-US" altLang="zh-CN" b="1" dirty="0" smtClean="0">
              <a:solidFill>
                <a:srgbClr val="FF0000"/>
              </a:solidFill>
            </a:endParaRPr>
          </a:p>
          <a:p>
            <a:pPr lvl="2"/>
            <a:r>
              <a:rPr lang="en-US" altLang="zh-CN" dirty="0" smtClean="0">
                <a:solidFill>
                  <a:schemeClr val="bg1">
                    <a:lumMod val="65000"/>
                  </a:schemeClr>
                </a:solidFill>
              </a:rPr>
              <a:t>IETF</a:t>
            </a:r>
            <a:r>
              <a:rPr lang="zh-CN" altLang="en-US" dirty="0" smtClean="0">
                <a:solidFill>
                  <a:schemeClr val="bg1">
                    <a:lumMod val="65000"/>
                  </a:schemeClr>
                </a:solidFill>
              </a:rPr>
              <a:t>（国际互联网工程任务组）制定了三种</a:t>
            </a:r>
            <a:r>
              <a:rPr lang="en-US" altLang="zh-CN" dirty="0" smtClean="0">
                <a:solidFill>
                  <a:schemeClr val="bg1">
                    <a:lumMod val="65000"/>
                  </a:schemeClr>
                </a:solidFill>
              </a:rPr>
              <a:t>Overlay</a:t>
            </a:r>
            <a:r>
              <a:rPr lang="zh-CN" altLang="en-US" dirty="0" smtClean="0">
                <a:solidFill>
                  <a:schemeClr val="bg1">
                    <a:lumMod val="65000"/>
                  </a:schemeClr>
                </a:solidFill>
              </a:rPr>
              <a:t>的实现标准，分别是：</a:t>
            </a:r>
            <a:r>
              <a:rPr lang="zh-CN" altLang="en-US" b="1" dirty="0" smtClean="0">
                <a:solidFill>
                  <a:schemeClr val="bg1">
                    <a:lumMod val="65000"/>
                  </a:schemeClr>
                </a:solidFill>
              </a:rPr>
              <a:t>虚拟可扩展</a:t>
            </a:r>
            <a:r>
              <a:rPr lang="en-US" altLang="zh-CN" b="1" dirty="0" smtClean="0">
                <a:solidFill>
                  <a:schemeClr val="bg1">
                    <a:lumMod val="65000"/>
                  </a:schemeClr>
                </a:solidFill>
              </a:rPr>
              <a:t>LAN</a:t>
            </a:r>
            <a:r>
              <a:rPr lang="zh-CN" altLang="en-US" b="1" dirty="0" smtClean="0">
                <a:solidFill>
                  <a:schemeClr val="bg1">
                    <a:lumMod val="65000"/>
                  </a:schemeClr>
                </a:solidFill>
              </a:rPr>
              <a:t>（</a:t>
            </a:r>
            <a:r>
              <a:rPr lang="en-US" altLang="zh-CN" b="1" dirty="0" smtClean="0">
                <a:solidFill>
                  <a:schemeClr val="bg1">
                    <a:lumMod val="65000"/>
                  </a:schemeClr>
                </a:solidFill>
              </a:rPr>
              <a:t>VXLAN</a:t>
            </a:r>
            <a:r>
              <a:rPr lang="zh-CN" altLang="en-US" b="1" dirty="0" smtClean="0">
                <a:solidFill>
                  <a:schemeClr val="bg1">
                    <a:lumMod val="65000"/>
                  </a:schemeClr>
                </a:solidFill>
              </a:rPr>
              <a:t>）、采用通用路由封装的网络虚拟化（</a:t>
            </a:r>
            <a:r>
              <a:rPr lang="en-US" altLang="zh-CN" b="1" dirty="0" smtClean="0">
                <a:solidFill>
                  <a:schemeClr val="bg1">
                    <a:lumMod val="65000"/>
                  </a:schemeClr>
                </a:solidFill>
              </a:rPr>
              <a:t>NVGRE</a:t>
            </a:r>
            <a:r>
              <a:rPr lang="zh-CN" altLang="en-US" b="1" dirty="0" smtClean="0">
                <a:solidFill>
                  <a:schemeClr val="bg1">
                    <a:lumMod val="65000"/>
                  </a:schemeClr>
                </a:solidFill>
              </a:rPr>
              <a:t>）和无状态传输协议（</a:t>
            </a:r>
            <a:r>
              <a:rPr lang="en-US" altLang="zh-CN" b="1" dirty="0" smtClean="0">
                <a:solidFill>
                  <a:schemeClr val="bg1">
                    <a:lumMod val="65000"/>
                  </a:schemeClr>
                </a:solidFill>
              </a:rPr>
              <a:t>SST</a:t>
            </a:r>
            <a:r>
              <a:rPr lang="zh-CN" altLang="en-US" b="1" dirty="0" smtClean="0">
                <a:solidFill>
                  <a:schemeClr val="bg1">
                    <a:lumMod val="65000"/>
                  </a:schemeClr>
                </a:solidFill>
              </a:rPr>
              <a:t>），其中以</a:t>
            </a:r>
            <a:r>
              <a:rPr lang="en-US" altLang="zh-CN" b="1" dirty="0" smtClean="0">
                <a:solidFill>
                  <a:schemeClr val="bg1">
                    <a:lumMod val="65000"/>
                  </a:schemeClr>
                </a:solidFill>
              </a:rPr>
              <a:t>VXLAN</a:t>
            </a:r>
            <a:r>
              <a:rPr lang="zh-CN" altLang="en-US" b="1" dirty="0" smtClean="0">
                <a:solidFill>
                  <a:schemeClr val="bg1">
                    <a:lumMod val="65000"/>
                  </a:schemeClr>
                </a:solidFill>
              </a:rPr>
              <a:t>的支持厂商最为雄厚，可以说是</a:t>
            </a:r>
            <a:r>
              <a:rPr lang="en-US" altLang="zh-CN" b="1" dirty="0" smtClean="0">
                <a:solidFill>
                  <a:schemeClr val="bg1">
                    <a:lumMod val="65000"/>
                  </a:schemeClr>
                </a:solidFill>
              </a:rPr>
              <a:t>Overlay</a:t>
            </a:r>
            <a:r>
              <a:rPr lang="zh-CN" altLang="en-US" b="1" dirty="0" smtClean="0">
                <a:solidFill>
                  <a:schemeClr val="bg1">
                    <a:lumMod val="65000"/>
                  </a:schemeClr>
                </a:solidFill>
              </a:rPr>
              <a:t>网络的事实标准。</a:t>
            </a:r>
            <a:endParaRPr lang="en-US" altLang="zh-CN" b="1" dirty="0" smtClean="0">
              <a:solidFill>
                <a:schemeClr val="bg1">
                  <a:lumMod val="65000"/>
                </a:schemeClr>
              </a:solidFill>
            </a:endParaRPr>
          </a:p>
          <a:p>
            <a:r>
              <a:rPr lang="en-US" altLang="zh-CN" dirty="0" err="1" smtClean="0"/>
              <a:t>Docker</a:t>
            </a:r>
            <a:r>
              <a:rPr lang="zh-CN" altLang="en-US" dirty="0" smtClean="0"/>
              <a:t>的</a:t>
            </a:r>
            <a:r>
              <a:rPr lang="en-US" altLang="zh-CN" dirty="0" smtClean="0"/>
              <a:t>Overlay</a:t>
            </a:r>
            <a:r>
              <a:rPr lang="zh-CN" altLang="en-US" dirty="0" smtClean="0"/>
              <a:t>网络功能与其</a:t>
            </a:r>
            <a:r>
              <a:rPr lang="en-US" altLang="zh-CN" dirty="0" smtClean="0"/>
              <a:t>Swarm</a:t>
            </a:r>
            <a:r>
              <a:rPr lang="zh-CN" altLang="en-US" dirty="0" smtClean="0"/>
              <a:t>集群是紧密整合的，因此为了使用</a:t>
            </a:r>
            <a:r>
              <a:rPr lang="en-US" altLang="zh-CN" dirty="0" err="1" smtClean="0"/>
              <a:t>Docker</a:t>
            </a:r>
            <a:r>
              <a:rPr lang="zh-CN" altLang="en-US" dirty="0" smtClean="0"/>
              <a:t>的内置跨节点通信功能，最简单的方式就是采纳</a:t>
            </a:r>
            <a:r>
              <a:rPr lang="en-US" altLang="zh-CN" dirty="0" smtClean="0"/>
              <a:t>Swarm</a:t>
            </a:r>
            <a:r>
              <a:rPr lang="zh-CN" altLang="en-US" dirty="0" smtClean="0"/>
              <a:t>作为集群的解决方案。这也是为什么</a:t>
            </a:r>
            <a:r>
              <a:rPr lang="en-US" altLang="zh-CN" dirty="0" err="1" smtClean="0"/>
              <a:t>Docker</a:t>
            </a:r>
            <a:r>
              <a:rPr lang="en-US" altLang="zh-CN" dirty="0" smtClean="0"/>
              <a:t> 1.9</a:t>
            </a:r>
            <a:r>
              <a:rPr lang="zh-CN" altLang="en-US" dirty="0" smtClean="0"/>
              <a:t>会与</a:t>
            </a:r>
            <a:r>
              <a:rPr lang="en-US" altLang="zh-CN" dirty="0" smtClean="0"/>
              <a:t>Swarm1.0</a:t>
            </a:r>
            <a:r>
              <a:rPr lang="zh-CN" altLang="en-US" dirty="0" smtClean="0"/>
              <a:t>同时发布，并标志着</a:t>
            </a:r>
            <a:r>
              <a:rPr lang="en-US" altLang="zh-CN" dirty="0" smtClean="0"/>
              <a:t>Swarm</a:t>
            </a:r>
            <a:r>
              <a:rPr lang="zh-CN" altLang="en-US" dirty="0" smtClean="0"/>
              <a:t>已经</a:t>
            </a:r>
            <a:r>
              <a:rPr lang="en-US" altLang="zh-CN" dirty="0" smtClean="0"/>
              <a:t>Product-Ready</a:t>
            </a:r>
            <a:r>
              <a:rPr lang="zh-CN" altLang="en-US" dirty="0" smtClean="0"/>
              <a:t>。此外，还有一些附加的条件：</a:t>
            </a:r>
          </a:p>
          <a:p>
            <a:pPr lvl="1"/>
            <a:r>
              <a:rPr lang="zh-CN" altLang="en-US" dirty="0" smtClean="0"/>
              <a:t>所有</a:t>
            </a:r>
            <a:r>
              <a:rPr lang="en-US" altLang="zh-CN" dirty="0" smtClean="0"/>
              <a:t>Swarm</a:t>
            </a:r>
            <a:r>
              <a:rPr lang="zh-CN" altLang="en-US" dirty="0" smtClean="0"/>
              <a:t>节点的</a:t>
            </a:r>
            <a:r>
              <a:rPr lang="en-US" altLang="zh-CN" dirty="0" smtClean="0"/>
              <a:t>Linux</a:t>
            </a:r>
            <a:r>
              <a:rPr lang="zh-CN" altLang="en-US" dirty="0" smtClean="0"/>
              <a:t>系统内核版本不低于</a:t>
            </a:r>
            <a:r>
              <a:rPr lang="en-US" altLang="zh-CN" dirty="0" smtClean="0"/>
              <a:t>3.16</a:t>
            </a:r>
          </a:p>
          <a:p>
            <a:pPr lvl="1"/>
            <a:r>
              <a:rPr lang="zh-CN" altLang="en-US" dirty="0" smtClean="0"/>
              <a:t>需要一个额外的配置存储服务，例如</a:t>
            </a:r>
            <a:r>
              <a:rPr lang="en-US" altLang="zh-CN" dirty="0" smtClean="0"/>
              <a:t>Consul</a:t>
            </a:r>
            <a:r>
              <a:rPr lang="zh-CN" altLang="en-US" dirty="0" smtClean="0"/>
              <a:t>、</a:t>
            </a:r>
            <a:r>
              <a:rPr lang="en-US" altLang="zh-CN" dirty="0" err="1" smtClean="0"/>
              <a:t>Etcd</a:t>
            </a:r>
            <a:r>
              <a:rPr lang="zh-CN" altLang="en-US" dirty="0" smtClean="0"/>
              <a:t>或</a:t>
            </a:r>
            <a:r>
              <a:rPr lang="en-US" altLang="zh-CN" dirty="0" err="1" smtClean="0"/>
              <a:t>ZooKeeper</a:t>
            </a:r>
            <a:r>
              <a:rPr lang="zh-CN" altLang="en-US" dirty="0" smtClean="0"/>
              <a:t>所有的节点都能够正常连接到配置存储服务的</a:t>
            </a:r>
            <a:r>
              <a:rPr lang="en-US" altLang="zh-CN" dirty="0" smtClean="0"/>
              <a:t>IP</a:t>
            </a:r>
            <a:r>
              <a:rPr lang="zh-CN" altLang="en-US" dirty="0" smtClean="0"/>
              <a:t>和端口</a:t>
            </a:r>
            <a:endParaRPr lang="en-US" altLang="zh-CN" dirty="0" smtClean="0"/>
          </a:p>
          <a:p>
            <a:pPr lvl="1"/>
            <a:r>
              <a:rPr lang="zh-CN" altLang="en-US" dirty="0" smtClean="0"/>
              <a:t>所有节点运行的</a:t>
            </a:r>
            <a:r>
              <a:rPr lang="en-US" altLang="zh-CN" dirty="0" err="1" smtClean="0"/>
              <a:t>Docker</a:t>
            </a:r>
            <a:r>
              <a:rPr lang="zh-CN" altLang="en-US" dirty="0" smtClean="0"/>
              <a:t>后台进程需要使用</a:t>
            </a:r>
            <a:r>
              <a:rPr lang="en-US" altLang="zh-CN" dirty="0" smtClean="0"/>
              <a:t>『–cluster-store』</a:t>
            </a:r>
            <a:r>
              <a:rPr lang="zh-CN" altLang="en-US" dirty="0" smtClean="0"/>
              <a:t>和</a:t>
            </a:r>
            <a:r>
              <a:rPr lang="en-US" altLang="zh-CN" dirty="0" smtClean="0"/>
              <a:t>『-–cluster-advertise』</a:t>
            </a:r>
            <a:r>
              <a:rPr lang="zh-CN" altLang="en-US" dirty="0" smtClean="0"/>
              <a:t>参数指定所使用的配置存储服务地址</a:t>
            </a:r>
          </a:p>
          <a:p>
            <a:pPr lvl="2"/>
            <a:endParaRPr lang="en-US" dirty="0">
              <a:solidFill>
                <a:schemeClr val="bg1">
                  <a:lumMod val="65000"/>
                </a:schemeClr>
              </a:solidFill>
            </a:endParaRPr>
          </a:p>
        </p:txBody>
      </p:sp>
      <p:sp>
        <p:nvSpPr>
          <p:cNvPr id="3" name="Content Placeholder 2"/>
          <p:cNvSpPr>
            <a:spLocks noGrp="1"/>
          </p:cNvSpPr>
          <p:nvPr>
            <p:ph sz="quarter" idx="10"/>
          </p:nvPr>
        </p:nvSpPr>
        <p:spPr/>
        <p:txBody>
          <a:bodyPr/>
          <a:lstStyle/>
          <a:p>
            <a:r>
              <a:rPr lang="en-US" dirty="0" smtClean="0">
                <a:hlinkClick r:id="rId2"/>
              </a:rPr>
              <a:t>http://blog.csdn.net/xiaolunsanguo/article/details/52036418</a:t>
            </a:r>
            <a:r>
              <a:rPr lang="en-US" dirty="0" smtClean="0"/>
              <a:t> </a:t>
            </a:r>
            <a:r>
              <a:rPr lang="en-US" dirty="0" smtClean="0">
                <a:hlinkClick r:id="rId3"/>
              </a:rPr>
              <a:t>http://mt.sohu.com/20160118/n434895088.shtml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                                                                                                                                           </a:t>
            </a:r>
            <a:r>
              <a:rPr lang="en-US" dirty="0" smtClean="0">
                <a:hlinkClick r:id="rId2"/>
              </a:rPr>
              <a:t>http://www.tuicool.com/articles/UJJJFjU</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31074" name="Picture 2"/>
          <p:cNvPicPr>
            <a:picLocks noChangeAspect="1" noChangeArrowheads="1"/>
          </p:cNvPicPr>
          <p:nvPr/>
        </p:nvPicPr>
        <p:blipFill>
          <a:blip r:embed="rId3" cstate="print"/>
          <a:srcRect/>
          <a:stretch>
            <a:fillRect/>
          </a:stretch>
        </p:blipFill>
        <p:spPr bwMode="auto">
          <a:xfrm>
            <a:off x="152400" y="304800"/>
            <a:ext cx="4495800" cy="2052025"/>
          </a:xfrm>
          <a:prstGeom prst="rect">
            <a:avLst/>
          </a:prstGeom>
          <a:noFill/>
          <a:ln w="9525">
            <a:noFill/>
            <a:miter lim="800000"/>
            <a:headEnd/>
            <a:tailEnd/>
          </a:ln>
        </p:spPr>
      </p:pic>
      <p:pic>
        <p:nvPicPr>
          <p:cNvPr id="131075" name="Picture 3"/>
          <p:cNvPicPr>
            <a:picLocks noChangeAspect="1" noChangeArrowheads="1"/>
          </p:cNvPicPr>
          <p:nvPr/>
        </p:nvPicPr>
        <p:blipFill>
          <a:blip r:embed="rId4" cstate="print"/>
          <a:srcRect/>
          <a:stretch>
            <a:fillRect/>
          </a:stretch>
        </p:blipFill>
        <p:spPr bwMode="auto">
          <a:xfrm>
            <a:off x="3505200" y="1066800"/>
            <a:ext cx="3810000" cy="3660448"/>
          </a:xfrm>
          <a:prstGeom prst="rect">
            <a:avLst/>
          </a:prstGeom>
          <a:noFill/>
          <a:ln w="9525">
            <a:noFill/>
            <a:miter lim="800000"/>
            <a:headEnd/>
            <a:tailEnd/>
          </a:ln>
        </p:spPr>
      </p:pic>
      <p:pic>
        <p:nvPicPr>
          <p:cNvPr id="131076" name="Picture 4"/>
          <p:cNvPicPr>
            <a:picLocks noChangeAspect="1" noChangeArrowheads="1"/>
          </p:cNvPicPr>
          <p:nvPr/>
        </p:nvPicPr>
        <p:blipFill>
          <a:blip r:embed="rId5" cstate="print"/>
          <a:srcRect/>
          <a:stretch>
            <a:fillRect/>
          </a:stretch>
        </p:blipFill>
        <p:spPr bwMode="auto">
          <a:xfrm>
            <a:off x="0" y="4495800"/>
            <a:ext cx="3448050" cy="80755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52400" y="609600"/>
            <a:ext cx="4718799" cy="261937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124200" y="3048000"/>
            <a:ext cx="4191000" cy="2303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err="1" smtClean="0"/>
              <a:t>coreos</a:t>
            </a:r>
            <a:r>
              <a:rPr lang="zh-CN" altLang="en-US" dirty="0" smtClean="0"/>
              <a:t>并不鼓励用户将各种应用软件直接安装在操作系统之上，而是提倡将所有服务运行在单独的应用容器中，由应用容器提供应用所需要的基础功能环境。这种做法将操作系统和应用程序的职责做了更彻底的分离，降低操作系统和应用程序的耦合度，使运行这些服务器的公司可以更快速、更廉价地更新自己的线上业务。</a:t>
            </a:r>
            <a:br>
              <a:rPr lang="zh-CN" altLang="en-US" dirty="0" smtClean="0"/>
            </a:br>
            <a:r>
              <a:rPr lang="zh-CN" altLang="en-US" dirty="0" smtClean="0"/>
              <a:t>正式这种特性，</a:t>
            </a:r>
            <a:r>
              <a:rPr lang="en-US" altLang="zh-CN" dirty="0" err="1" smtClean="0"/>
              <a:t>coreos</a:t>
            </a:r>
            <a:r>
              <a:rPr lang="zh-CN" altLang="en-US" dirty="0" smtClean="0"/>
              <a:t>可以说十分适合用来部署</a:t>
            </a:r>
            <a:r>
              <a:rPr lang="en-US" altLang="zh-CN" dirty="0" err="1" smtClean="0"/>
              <a:t>docker</a:t>
            </a:r>
            <a:r>
              <a:rPr lang="zh-CN" altLang="en-US" dirty="0" smtClean="0"/>
              <a:t>服务</a:t>
            </a:r>
            <a:endParaRPr lang="en-US" altLang="zh-CN" dirty="0" smtClean="0"/>
          </a:p>
          <a:p>
            <a:endParaRPr lang="en-US" dirty="0" smtClean="0"/>
          </a:p>
          <a:p>
            <a:r>
              <a:rPr lang="zh-CN" altLang="en-US" dirty="0" smtClean="0"/>
              <a:t>更改</a:t>
            </a:r>
            <a:r>
              <a:rPr lang="en-US" dirty="0" err="1" smtClean="0"/>
              <a:t>docker</a:t>
            </a:r>
            <a:r>
              <a:rPr lang="zh-CN" altLang="en-US" dirty="0" smtClean="0"/>
              <a:t>镜像地址</a:t>
            </a:r>
          </a:p>
          <a:p>
            <a:pPr lvl="1"/>
            <a:r>
              <a:rPr lang="en-US" dirty="0" err="1" smtClean="0"/>
              <a:t>docker</a:t>
            </a:r>
            <a:r>
              <a:rPr lang="zh-CN" altLang="en-US" dirty="0" smtClean="0"/>
              <a:t>在</a:t>
            </a:r>
            <a:r>
              <a:rPr lang="en-US" dirty="0" err="1" smtClean="0"/>
              <a:t>coreos</a:t>
            </a:r>
            <a:r>
              <a:rPr lang="zh-CN" altLang="en-US" dirty="0" smtClean="0"/>
              <a:t>中是一个服务，在</a:t>
            </a:r>
            <a:r>
              <a:rPr lang="en-US" dirty="0" err="1" smtClean="0"/>
              <a:t>coreos</a:t>
            </a:r>
            <a:r>
              <a:rPr lang="zh-CN" altLang="en-US" dirty="0" smtClean="0"/>
              <a:t>中没一个服务都由一个</a:t>
            </a:r>
            <a:r>
              <a:rPr lang="en-US" dirty="0" smtClean="0"/>
              <a:t>unit</a:t>
            </a:r>
            <a:r>
              <a:rPr lang="zh-CN" altLang="en-US" dirty="0" smtClean="0"/>
              <a:t>文件来定义，</a:t>
            </a:r>
            <a:r>
              <a:rPr lang="en-US" dirty="0" err="1" smtClean="0"/>
              <a:t>docker</a:t>
            </a:r>
            <a:r>
              <a:rPr lang="zh-CN" altLang="en-US" dirty="0" smtClean="0"/>
              <a:t>的</a:t>
            </a:r>
            <a:r>
              <a:rPr lang="en-US" dirty="0" smtClean="0"/>
              <a:t>unit</a:t>
            </a:r>
            <a:r>
              <a:rPr lang="zh-CN" altLang="en-US" dirty="0" smtClean="0"/>
              <a:t>文件在 </a:t>
            </a:r>
            <a:r>
              <a:rPr lang="en-US" dirty="0" err="1" smtClean="0"/>
              <a:t>usr</a:t>
            </a:r>
            <a:r>
              <a:rPr lang="en-US" dirty="0" smtClean="0"/>
              <a:t>/lib/</a:t>
            </a:r>
            <a:r>
              <a:rPr lang="en-US" dirty="0" err="1" smtClean="0"/>
              <a:t>systemd</a:t>
            </a:r>
            <a:r>
              <a:rPr lang="en-US" dirty="0" smtClean="0"/>
              <a:t>/system/</a:t>
            </a:r>
            <a:r>
              <a:rPr lang="en-US" dirty="0" err="1" smtClean="0"/>
              <a:t>docker.service</a:t>
            </a:r>
            <a:r>
              <a:rPr lang="en-US" dirty="0" smtClean="0"/>
              <a:t>,</a:t>
            </a:r>
            <a:r>
              <a:rPr lang="zh-CN" altLang="en-US" dirty="0" smtClean="0"/>
              <a:t>我们需要将它拷贝出来将其放在</a:t>
            </a:r>
            <a:r>
              <a:rPr lang="en-US" dirty="0" err="1" smtClean="0"/>
              <a:t>docker</a:t>
            </a:r>
            <a:r>
              <a:rPr lang="zh-CN" altLang="en-US" dirty="0" smtClean="0"/>
              <a:t>服务启动时会加载的位置</a:t>
            </a:r>
            <a:endParaRPr lang="en-US" altLang="zh-CN" dirty="0" smtClean="0"/>
          </a:p>
          <a:p>
            <a:pPr lvl="2"/>
            <a:r>
              <a:rPr lang="en-US" dirty="0" smtClean="0">
                <a:solidFill>
                  <a:srgbClr val="FF0000"/>
                </a:solidFill>
              </a:rPr>
              <a:t>cp /</a:t>
            </a:r>
            <a:r>
              <a:rPr lang="en-US" dirty="0" err="1" smtClean="0">
                <a:solidFill>
                  <a:srgbClr val="FF0000"/>
                </a:solidFill>
              </a:rPr>
              <a:t>usr</a:t>
            </a:r>
            <a:r>
              <a:rPr lang="en-US" dirty="0" smtClean="0">
                <a:solidFill>
                  <a:srgbClr val="FF0000"/>
                </a:solidFill>
              </a:rPr>
              <a:t>/lib/</a:t>
            </a:r>
            <a:r>
              <a:rPr lang="en-US" dirty="0" err="1" smtClean="0">
                <a:solidFill>
                  <a:srgbClr val="FF0000"/>
                </a:solidFill>
              </a:rPr>
              <a:t>systemd</a:t>
            </a:r>
            <a:r>
              <a:rPr lang="en-US" dirty="0" smtClean="0">
                <a:solidFill>
                  <a:srgbClr val="FF0000"/>
                </a:solidFill>
              </a:rPr>
              <a:t>/system/</a:t>
            </a:r>
            <a:r>
              <a:rPr lang="en-US" dirty="0" err="1" smtClean="0">
                <a:solidFill>
                  <a:srgbClr val="FF0000"/>
                </a:solidFill>
              </a:rPr>
              <a:t>docker.service</a:t>
            </a:r>
            <a:r>
              <a:rPr lang="en-US" dirty="0" smtClean="0">
                <a:solidFill>
                  <a:srgbClr val="FF0000"/>
                </a:solidFill>
              </a:rPr>
              <a:t> /etc/</a:t>
            </a:r>
            <a:r>
              <a:rPr lang="en-US" dirty="0" err="1" smtClean="0">
                <a:solidFill>
                  <a:srgbClr val="FF0000"/>
                </a:solidFill>
              </a:rPr>
              <a:t>systemd</a:t>
            </a:r>
            <a:r>
              <a:rPr lang="en-US" dirty="0" smtClean="0">
                <a:solidFill>
                  <a:srgbClr val="FF0000"/>
                </a:solidFill>
              </a:rPr>
              <a:t>/system </a:t>
            </a:r>
            <a:br>
              <a:rPr lang="en-US" dirty="0" smtClean="0">
                <a:solidFill>
                  <a:srgbClr val="FF0000"/>
                </a:solidFill>
              </a:rPr>
            </a:br>
            <a:endParaRPr lang="zh-CN" altLang="en-US" dirty="0" smtClean="0">
              <a:solidFill>
                <a:srgbClr val="FF0000"/>
              </a:solidFill>
            </a:endParaRPr>
          </a:p>
          <a:p>
            <a:pPr lvl="1"/>
            <a:r>
              <a:rPr lang="zh-CN" altLang="en-US" dirty="0" smtClean="0"/>
              <a:t>打开这种文件，我们会发现里面有一个更改</a:t>
            </a:r>
            <a:r>
              <a:rPr lang="en-US" altLang="zh-CN" dirty="0" err="1" smtClean="0"/>
              <a:t>docker</a:t>
            </a:r>
            <a:r>
              <a:rPr lang="zh-CN" altLang="en-US" dirty="0" smtClean="0"/>
              <a:t>镜像地址的关键环境变量</a:t>
            </a:r>
            <a:r>
              <a:rPr lang="en-US" altLang="zh-CN" dirty="0" smtClean="0"/>
              <a:t>$DOCKER_OPTS</a:t>
            </a:r>
            <a:r>
              <a:rPr lang="zh-CN" altLang="en-US" dirty="0" smtClean="0"/>
              <a:t>，而更改镜像地址的本质就是更改</a:t>
            </a:r>
            <a:r>
              <a:rPr lang="en-US" altLang="zh-CN" dirty="0" smtClean="0"/>
              <a:t>$DOCKER_OPTS</a:t>
            </a:r>
            <a:r>
              <a:rPr lang="zh-CN" altLang="en-US" dirty="0" smtClean="0"/>
              <a:t>的值。</a:t>
            </a:r>
            <a:br>
              <a:rPr lang="zh-CN" altLang="en-US" dirty="0" smtClean="0"/>
            </a:br>
            <a:r>
              <a:rPr lang="zh-CN" altLang="en-US" dirty="0" smtClean="0"/>
              <a:t>这个环境变量的值是在</a:t>
            </a:r>
            <a:r>
              <a:rPr lang="en-US" altLang="zh-CN" dirty="0" smtClean="0"/>
              <a:t>/run/flannel_docker_opts.env</a:t>
            </a:r>
            <a:r>
              <a:rPr lang="zh-CN" altLang="en-US" dirty="0" smtClean="0"/>
              <a:t>中设置的，如果你的系统里没有这个文件，就自己添加一个这个文件</a:t>
            </a:r>
            <a:r>
              <a:rPr lang="en-US" altLang="zh-CN" dirty="0" smtClean="0"/>
              <a:t>,</a:t>
            </a:r>
            <a:r>
              <a:rPr lang="zh-CN" altLang="en-US" dirty="0" smtClean="0"/>
              <a:t>往这个文件里添加从</a:t>
            </a:r>
            <a:r>
              <a:rPr lang="en-US" altLang="zh-CN" dirty="0" err="1" smtClean="0"/>
              <a:t>daocloud</a:t>
            </a:r>
            <a:r>
              <a:rPr lang="zh-CN" altLang="en-US" dirty="0" smtClean="0"/>
              <a:t>上获取的镜像地址</a:t>
            </a:r>
            <a:r>
              <a:rPr lang="en-US" altLang="zh-CN" dirty="0" smtClean="0"/>
              <a:t>:  </a:t>
            </a:r>
          </a:p>
          <a:p>
            <a:pPr lvl="2"/>
            <a:r>
              <a:rPr lang="en-US" altLang="zh-CN" dirty="0" smtClean="0">
                <a:solidFill>
                  <a:srgbClr val="FF0000"/>
                </a:solidFill>
              </a:rPr>
              <a:t>DOCKER_OPTS="--insecure-registry 117.78.33.214“</a:t>
            </a:r>
          </a:p>
          <a:p>
            <a:pPr lvl="2">
              <a:buNone/>
            </a:pPr>
            <a:r>
              <a:rPr lang="en-US" altLang="zh-CN" dirty="0" smtClean="0"/>
              <a:t>*****************************************************</a:t>
            </a:r>
          </a:p>
          <a:p>
            <a:pPr lvl="1"/>
            <a:r>
              <a:rPr lang="en-US" b="1" dirty="0" err="1" smtClean="0"/>
              <a:t>cd</a:t>
            </a:r>
            <a:r>
              <a:rPr lang="en-US" b="1" dirty="0" smtClean="0"/>
              <a:t> /etc/</a:t>
            </a:r>
            <a:r>
              <a:rPr lang="en-US" b="1" dirty="0" err="1" smtClean="0"/>
              <a:t>systemd</a:t>
            </a:r>
            <a:r>
              <a:rPr lang="en-US" b="1" dirty="0" smtClean="0"/>
              <a:t>/system/</a:t>
            </a:r>
            <a:r>
              <a:rPr lang="en-US" b="1" dirty="0" err="1" smtClean="0"/>
              <a:t>docker.service.d</a:t>
            </a:r>
            <a:endParaRPr lang="en-US" dirty="0" smtClean="0"/>
          </a:p>
          <a:p>
            <a:pPr lvl="1"/>
            <a:r>
              <a:rPr lang="en-US" b="1" dirty="0" err="1" smtClean="0"/>
              <a:t>sudo</a:t>
            </a:r>
            <a:r>
              <a:rPr lang="en-US" b="1" dirty="0" smtClean="0"/>
              <a:t> vi 50-insecure-registry.conf</a:t>
            </a:r>
            <a:endParaRPr lang="en-US" dirty="0" smtClean="0"/>
          </a:p>
          <a:p>
            <a:pPr lvl="2">
              <a:buNone/>
            </a:pPr>
            <a:r>
              <a:rPr lang="en-US" altLang="zh-CN" dirty="0" smtClean="0"/>
              <a:t>*****************************************************</a:t>
            </a:r>
            <a:endParaRPr lang="en-US" altLang="zh-CN" dirty="0" smtClean="0">
              <a:solidFill>
                <a:srgbClr val="FF0000"/>
              </a:solidFill>
            </a:endParaRPr>
          </a:p>
          <a:p>
            <a:pPr lvl="1"/>
            <a:r>
              <a:rPr lang="en-US" altLang="zh-CN" dirty="0" err="1" smtClean="0"/>
              <a:t>sudo</a:t>
            </a:r>
            <a:r>
              <a:rPr lang="en-US" altLang="zh-CN" dirty="0" smtClean="0"/>
              <a:t> </a:t>
            </a:r>
            <a:r>
              <a:rPr lang="en-US" altLang="zh-CN" dirty="0" err="1" smtClean="0"/>
              <a:t>systemctl</a:t>
            </a:r>
            <a:r>
              <a:rPr lang="en-US" altLang="zh-CN" dirty="0" smtClean="0"/>
              <a:t> daemon-reload</a:t>
            </a:r>
          </a:p>
          <a:p>
            <a:pPr lvl="1"/>
            <a:r>
              <a:rPr lang="en-US" altLang="zh-CN" dirty="0" err="1" smtClean="0"/>
              <a:t>sudo</a:t>
            </a:r>
            <a:r>
              <a:rPr lang="en-US" altLang="zh-CN" dirty="0" smtClean="0"/>
              <a:t> </a:t>
            </a:r>
            <a:r>
              <a:rPr lang="en-US" altLang="zh-CN" dirty="0" err="1" smtClean="0"/>
              <a:t>systemctl</a:t>
            </a:r>
            <a:r>
              <a:rPr lang="en-US" altLang="zh-CN" dirty="0" smtClean="0"/>
              <a:t> restart </a:t>
            </a:r>
            <a:r>
              <a:rPr lang="en-US" altLang="zh-CN" dirty="0" err="1" smtClean="0"/>
              <a:t>docker</a:t>
            </a:r>
            <a:endParaRPr lang="en-US" altLang="zh-CN" dirty="0" smtClean="0"/>
          </a:p>
          <a:p>
            <a:pPr lvl="1"/>
            <a:r>
              <a:rPr lang="en-US" altLang="zh-CN" dirty="0" err="1" smtClean="0"/>
              <a:t>ps</a:t>
            </a:r>
            <a:r>
              <a:rPr lang="en-US" altLang="zh-CN" dirty="0" smtClean="0"/>
              <a:t> -</a:t>
            </a:r>
            <a:r>
              <a:rPr lang="en-US" altLang="zh-CN" dirty="0" err="1" smtClean="0"/>
              <a:t>ef</a:t>
            </a:r>
            <a:r>
              <a:rPr lang="en-US" altLang="zh-CN" dirty="0" smtClean="0"/>
              <a:t> | </a:t>
            </a:r>
            <a:r>
              <a:rPr lang="en-US" altLang="zh-CN" dirty="0" err="1" smtClean="0"/>
              <a:t>grep</a:t>
            </a:r>
            <a:r>
              <a:rPr lang="en-US" altLang="zh-CN" dirty="0" smtClean="0"/>
              <a:t> </a:t>
            </a:r>
            <a:r>
              <a:rPr lang="en-US" altLang="zh-CN" dirty="0" err="1" smtClean="0"/>
              <a:t>docker</a:t>
            </a:r>
            <a:endParaRPr lang="en-US" altLang="zh-CN" dirty="0" smtClean="0"/>
          </a:p>
          <a:p>
            <a:pPr lvl="1"/>
            <a:endParaRPr lang="en-US" altLang="zh-CN" dirty="0" smtClean="0"/>
          </a:p>
          <a:p>
            <a:pPr lvl="1"/>
            <a:endParaRPr lang="zh-CN" altLang="en-US" dirty="0" smtClean="0"/>
          </a:p>
          <a:p>
            <a:pPr lvl="1"/>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err="1" smtClean="0"/>
              <a:t>coreOS</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https://qconnewyork.com/ny2015/system/files/presentation-slides/QConNY%20-%20CONTAINERS%20IN%20PRODUCTION%20WITH%20DOCKER,%20COREOS,%20KUBERNETES%20AND%20APACHE%20STRATOS.pdf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457200" y="533400"/>
            <a:ext cx="5591175" cy="4365102"/>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hlinkClick r:id="rId2"/>
              </a:rPr>
              <a:t>flannel</a:t>
            </a:r>
            <a:r>
              <a:rPr lang="zh-CN" altLang="en-US" dirty="0" smtClean="0"/>
              <a:t>可以为容器提供网络服务。 </a:t>
            </a:r>
            <a:endParaRPr lang="en-US" altLang="zh-CN" dirty="0" smtClean="0"/>
          </a:p>
          <a:p>
            <a:pPr lvl="1"/>
            <a:r>
              <a:rPr lang="zh-CN" altLang="en-US" dirty="0" smtClean="0"/>
              <a:t>其模型为全部的容器使用一个</a:t>
            </a:r>
            <a:r>
              <a:rPr lang="en-US" altLang="zh-CN" dirty="0" smtClean="0"/>
              <a:t>network</a:t>
            </a:r>
            <a:r>
              <a:rPr lang="zh-CN" altLang="en-US" dirty="0" smtClean="0"/>
              <a:t>，</a:t>
            </a:r>
            <a:endParaRPr lang="en-US" altLang="zh-CN" dirty="0" smtClean="0"/>
          </a:p>
          <a:p>
            <a:pPr lvl="1"/>
            <a:r>
              <a:rPr lang="zh-CN" altLang="en-US" dirty="0" smtClean="0"/>
              <a:t>然后在每个</a:t>
            </a:r>
            <a:r>
              <a:rPr lang="en-US" altLang="zh-CN" dirty="0" smtClean="0"/>
              <a:t>host</a:t>
            </a:r>
            <a:r>
              <a:rPr lang="zh-CN" altLang="en-US" dirty="0" smtClean="0"/>
              <a:t>上从</a:t>
            </a:r>
            <a:r>
              <a:rPr lang="en-US" altLang="zh-CN" dirty="0" smtClean="0"/>
              <a:t>network</a:t>
            </a:r>
            <a:r>
              <a:rPr lang="zh-CN" altLang="en-US" dirty="0" smtClean="0"/>
              <a:t>中划分一个子网</a:t>
            </a:r>
            <a:r>
              <a:rPr lang="en-US" altLang="zh-CN" dirty="0" smtClean="0"/>
              <a:t>subnet</a:t>
            </a:r>
            <a:r>
              <a:rPr lang="zh-CN" altLang="en-US" dirty="0" smtClean="0"/>
              <a:t>。 </a:t>
            </a:r>
            <a:endParaRPr lang="en-US" altLang="zh-CN" dirty="0" smtClean="0"/>
          </a:p>
          <a:p>
            <a:pPr lvl="1"/>
            <a:r>
              <a:rPr lang="zh-CN" altLang="en-US" dirty="0" smtClean="0"/>
              <a:t>为</a:t>
            </a:r>
            <a:r>
              <a:rPr lang="en-US" altLang="zh-CN" dirty="0" smtClean="0"/>
              <a:t>host</a:t>
            </a:r>
            <a:r>
              <a:rPr lang="zh-CN" altLang="en-US" dirty="0" smtClean="0"/>
              <a:t>上的容器创建网络时，从</a:t>
            </a:r>
            <a:r>
              <a:rPr lang="en-US" altLang="zh-CN" dirty="0" smtClean="0"/>
              <a:t>subnet</a:t>
            </a:r>
            <a:r>
              <a:rPr lang="zh-CN" altLang="en-US" dirty="0" smtClean="0"/>
              <a:t>中划分</a:t>
            </a:r>
            <a:endParaRPr lang="en-US" altLang="zh-CN" dirty="0" smtClean="0"/>
          </a:p>
          <a:p>
            <a:pPr lvl="1"/>
            <a:r>
              <a:rPr lang="zh-CN" altLang="en-US" dirty="0" smtClean="0"/>
              <a:t>其采用目前比较流行的</a:t>
            </a:r>
            <a:r>
              <a:rPr lang="en-US" altLang="zh-CN" dirty="0" smtClean="0"/>
              <a:t>no server</a:t>
            </a:r>
            <a:r>
              <a:rPr lang="zh-CN" altLang="en-US" dirty="0" smtClean="0"/>
              <a:t>的方式，即不存在所谓的控制节点，而是每个</a:t>
            </a:r>
            <a:r>
              <a:rPr lang="en-US" altLang="zh-CN" dirty="0" smtClean="0"/>
              <a:t>host</a:t>
            </a:r>
            <a:r>
              <a:rPr lang="zh-CN" altLang="en-US" dirty="0" smtClean="0"/>
              <a:t>上的</a:t>
            </a:r>
            <a:r>
              <a:rPr lang="en-US" altLang="zh-CN" dirty="0" err="1" smtClean="0"/>
              <a:t>flanneld</a:t>
            </a:r>
            <a:r>
              <a:rPr lang="zh-CN" altLang="en-US" dirty="0" smtClean="0"/>
              <a:t>从一个</a:t>
            </a:r>
            <a:r>
              <a:rPr lang="en-US" altLang="zh-CN" dirty="0" err="1" smtClean="0"/>
              <a:t>etcd</a:t>
            </a:r>
            <a:r>
              <a:rPr lang="zh-CN" altLang="en-US" dirty="0" smtClean="0"/>
              <a:t>中获取相关数据，然后声明自己的子网网段，并记录在</a:t>
            </a:r>
            <a:r>
              <a:rPr lang="en-US" altLang="zh-CN" dirty="0" err="1" smtClean="0"/>
              <a:t>etcd</a:t>
            </a:r>
            <a:r>
              <a:rPr lang="zh-CN" altLang="en-US" dirty="0" smtClean="0"/>
              <a:t>中。一个</a:t>
            </a:r>
            <a:r>
              <a:rPr lang="en-US" altLang="zh-CN" dirty="0" err="1" smtClean="0"/>
              <a:t>ip</a:t>
            </a:r>
            <a:r>
              <a:rPr lang="zh-CN" altLang="en-US" dirty="0" smtClean="0"/>
              <a:t>给容器。</a:t>
            </a:r>
            <a:endParaRPr lang="en-US" altLang="zh-CN" dirty="0" smtClean="0"/>
          </a:p>
          <a:p>
            <a:pPr lvl="1"/>
            <a:r>
              <a:rPr lang="zh-CN" altLang="en-US" dirty="0" smtClean="0"/>
              <a:t>其他的</a:t>
            </a:r>
            <a:r>
              <a:rPr lang="en-US" altLang="zh-CN" dirty="0" smtClean="0"/>
              <a:t>host</a:t>
            </a:r>
            <a:r>
              <a:rPr lang="zh-CN" altLang="en-US" dirty="0" smtClean="0"/>
              <a:t>对数据转发时，从</a:t>
            </a:r>
            <a:r>
              <a:rPr lang="en-US" altLang="zh-CN" dirty="0" err="1" smtClean="0"/>
              <a:t>etcd</a:t>
            </a:r>
            <a:r>
              <a:rPr lang="zh-CN" altLang="en-US" dirty="0" smtClean="0"/>
              <a:t>中查询到该子网所在的</a:t>
            </a:r>
            <a:r>
              <a:rPr lang="en-US" altLang="zh-CN" dirty="0" smtClean="0"/>
              <a:t>host</a:t>
            </a:r>
            <a:r>
              <a:rPr lang="zh-CN" altLang="en-US" dirty="0" smtClean="0"/>
              <a:t>的</a:t>
            </a:r>
            <a:r>
              <a:rPr lang="en-US" altLang="zh-CN" dirty="0" err="1" smtClean="0"/>
              <a:t>ip</a:t>
            </a:r>
            <a:r>
              <a:rPr lang="zh-CN" altLang="en-US" dirty="0" smtClean="0"/>
              <a:t>，然后将数据发往对应</a:t>
            </a:r>
            <a:r>
              <a:rPr lang="en-US" altLang="zh-CN" dirty="0" smtClean="0"/>
              <a:t>host</a:t>
            </a:r>
            <a:r>
              <a:rPr lang="zh-CN" altLang="en-US" dirty="0" smtClean="0"/>
              <a:t>上的</a:t>
            </a:r>
            <a:r>
              <a:rPr lang="en-US" altLang="zh-CN" dirty="0" err="1" smtClean="0"/>
              <a:t>flanneld</a:t>
            </a:r>
            <a:r>
              <a:rPr lang="zh-CN" altLang="en-US" dirty="0" smtClean="0"/>
              <a:t>，交由其进行转发。</a:t>
            </a:r>
          </a:p>
          <a:p>
            <a:r>
              <a:rPr lang="zh-CN" altLang="en-US" dirty="0" smtClean="0"/>
              <a:t/>
            </a:r>
            <a:br>
              <a:rPr lang="zh-CN" altLang="en-US" dirty="0" smtClean="0"/>
            </a:br>
            <a:endParaRPr lang="en-US" dirty="0"/>
          </a:p>
        </p:txBody>
      </p:sp>
      <p:sp>
        <p:nvSpPr>
          <p:cNvPr id="3" name="Content Placeholder 2"/>
          <p:cNvSpPr>
            <a:spLocks noGrp="1"/>
          </p:cNvSpPr>
          <p:nvPr>
            <p:ph sz="quarter" idx="10"/>
          </p:nvPr>
        </p:nvSpPr>
        <p:spPr/>
        <p:txBody>
          <a:bodyPr/>
          <a:lstStyle/>
          <a:p>
            <a:r>
              <a:rPr lang="en-US" dirty="0" smtClean="0">
                <a:hlinkClick r:id="rId3"/>
              </a:rPr>
              <a:t>http://blog.csdn.net/xiaolunsanguo/article/details/51997200</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smtClean="0"/>
              <a:t>Flannel</a:t>
            </a:r>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3701742" y="2743200"/>
            <a:ext cx="3613457" cy="2743200"/>
          </a:xfrm>
          <a:prstGeom prst="rect">
            <a:avLst/>
          </a:prstGeom>
          <a:noFill/>
          <a:ln w="9525">
            <a:noFill/>
            <a:miter lim="800000"/>
            <a:headEnd/>
            <a:tailEnd/>
          </a:ln>
        </p:spPr>
      </p:pic>
      <p:graphicFrame>
        <p:nvGraphicFramePr>
          <p:cNvPr id="7" name="Table 6"/>
          <p:cNvGraphicFramePr>
            <a:graphicFrameLocks noGrp="1"/>
          </p:cNvGraphicFramePr>
          <p:nvPr/>
        </p:nvGraphicFramePr>
        <p:xfrm>
          <a:off x="304800" y="2057400"/>
          <a:ext cx="4648200" cy="731520"/>
        </p:xfrm>
        <a:graphic>
          <a:graphicData uri="http://schemas.openxmlformats.org/drawingml/2006/table">
            <a:tbl>
              <a:tblPr/>
              <a:tblGrid>
                <a:gridCol w="786618"/>
                <a:gridCol w="3861582"/>
              </a:tblGrid>
              <a:tr h="0">
                <a:tc>
                  <a:txBody>
                    <a:bodyPr/>
                    <a:lstStyle/>
                    <a:p>
                      <a:pPr algn="l" fontAlgn="t"/>
                      <a:r>
                        <a:rPr lang="en-US" sz="800" dirty="0"/>
                        <a:t>-b, --bridge=""</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c>
                  <a:txBody>
                    <a:bodyPr/>
                    <a:lstStyle/>
                    <a:p>
                      <a:pPr algn="l" fontAlgn="t"/>
                      <a:r>
                        <a:rPr lang="zh-CN" altLang="en-US" sz="600" dirty="0"/>
                        <a:t>桥接一个系统上的网桥设备到 </a:t>
                      </a:r>
                      <a:r>
                        <a:rPr lang="en-US" altLang="zh-CN" sz="600" dirty="0" err="1"/>
                        <a:t>Docker</a:t>
                      </a:r>
                      <a:r>
                        <a:rPr lang="en-US" altLang="zh-CN" sz="600" dirty="0"/>
                        <a:t> </a:t>
                      </a:r>
                      <a:r>
                        <a:rPr lang="zh-CN" altLang="en-US" sz="600" dirty="0"/>
                        <a:t>容器里，当使用 </a:t>
                      </a:r>
                      <a:r>
                        <a:rPr lang="en-US" altLang="zh-CN" sz="600" dirty="0"/>
                        <a:t>none </a:t>
                      </a:r>
                      <a:r>
                        <a:rPr lang="zh-CN" altLang="en-US" sz="600" dirty="0"/>
                        <a:t>可以停用容器里的网络</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r>
              <a:tr h="0">
                <a:tc>
                  <a:txBody>
                    <a:bodyPr/>
                    <a:lstStyle/>
                    <a:p>
                      <a:pPr algn="l" fontAlgn="t"/>
                      <a:r>
                        <a:rPr lang="en-US" sz="800"/>
                        <a:t>--bip=""</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c>
                  <a:txBody>
                    <a:bodyPr/>
                    <a:lstStyle/>
                    <a:p>
                      <a:pPr algn="l" fontAlgn="t"/>
                      <a:r>
                        <a:rPr lang="zh-CN" altLang="en-US" sz="600" dirty="0"/>
                        <a:t>使用 </a:t>
                      </a:r>
                      <a:r>
                        <a:rPr lang="en-US" altLang="zh-CN" sz="600" dirty="0"/>
                        <a:t>CIDR </a:t>
                      </a:r>
                      <a:r>
                        <a:rPr lang="zh-CN" altLang="en-US" sz="600" dirty="0"/>
                        <a:t>地址来设定网络桥的 </a:t>
                      </a:r>
                      <a:r>
                        <a:rPr lang="en-US" altLang="zh-CN" sz="600" dirty="0"/>
                        <a:t>IP</a:t>
                      </a:r>
                      <a:r>
                        <a:rPr lang="zh-CN" altLang="en-US" sz="600" dirty="0"/>
                        <a:t>。此参数和 </a:t>
                      </a:r>
                      <a:r>
                        <a:rPr lang="en-US" altLang="zh-CN" sz="600" dirty="0"/>
                        <a:t>-b </a:t>
                      </a:r>
                      <a:r>
                        <a:rPr lang="zh-CN" altLang="en-US" sz="600" dirty="0"/>
                        <a:t>不能一起使用。</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r>
              <a:tr h="0">
                <a:tc>
                  <a:txBody>
                    <a:bodyPr/>
                    <a:lstStyle/>
                    <a:p>
                      <a:pPr algn="l" fontAlgn="t"/>
                      <a:r>
                        <a:rPr lang="en-US" sz="800"/>
                        <a:t>--mtu=0</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c>
                  <a:txBody>
                    <a:bodyPr/>
                    <a:lstStyle/>
                    <a:p>
                      <a:pPr algn="l" fontAlgn="t"/>
                      <a:r>
                        <a:rPr lang="zh-CN" altLang="en-US" sz="600" dirty="0"/>
                        <a:t>设置容器网络的</a:t>
                      </a:r>
                      <a:r>
                        <a:rPr lang="en-US" altLang="zh-CN" sz="600" dirty="0"/>
                        <a:t>MTU</a:t>
                      </a:r>
                      <a:r>
                        <a:rPr lang="zh-CN" altLang="en-US" sz="600" dirty="0"/>
                        <a:t>值，如果没有这个参数，选用默认 </a:t>
                      </a:r>
                      <a:r>
                        <a:rPr lang="en-US" altLang="zh-CN" sz="600" dirty="0"/>
                        <a:t>route MTU</a:t>
                      </a:r>
                      <a:r>
                        <a:rPr lang="zh-CN" altLang="en-US" sz="600" dirty="0"/>
                        <a:t>，如果没有默认</a:t>
                      </a:r>
                      <a:r>
                        <a:rPr lang="en-US" altLang="zh-CN" sz="600" dirty="0"/>
                        <a:t>route</a:t>
                      </a:r>
                      <a:r>
                        <a:rPr lang="zh-CN" altLang="en-US" sz="600" dirty="0"/>
                        <a:t>，就设置成常量值 </a:t>
                      </a:r>
                      <a:r>
                        <a:rPr lang="en-US" altLang="zh-CN" sz="600" dirty="0"/>
                        <a:t>1500</a:t>
                      </a:r>
                      <a:r>
                        <a:rPr lang="zh-CN" altLang="en-US" sz="600" dirty="0"/>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EFEFE"/>
                    </a:solid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1" name="Picture 3"/>
          <p:cNvPicPr>
            <a:picLocks noChangeAspect="1" noChangeArrowheads="1"/>
          </p:cNvPicPr>
          <p:nvPr/>
        </p:nvPicPr>
        <p:blipFill>
          <a:blip r:embed="rId2" cstate="print"/>
          <a:srcRect/>
          <a:stretch>
            <a:fillRect/>
          </a:stretch>
        </p:blipFill>
        <p:spPr bwMode="auto">
          <a:xfrm>
            <a:off x="0" y="61947"/>
            <a:ext cx="6934200" cy="5424453"/>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https://s905060.gitbooks.io/site-reliability-engineer-handbook/content/k8s-network.html</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724646"/>
            <a:ext cx="7315200" cy="4386352"/>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err="1" smtClean="0"/>
              <a:t>etcd</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1066800"/>
            <a:ext cx="3581399" cy="324604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200401" y="2737919"/>
            <a:ext cx="4114800" cy="274848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886200" y="59031"/>
            <a:ext cx="3429000" cy="2180167"/>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1" name="Picture 3"/>
          <p:cNvPicPr>
            <a:picLocks noChangeAspect="1" noChangeArrowheads="1"/>
          </p:cNvPicPr>
          <p:nvPr/>
        </p:nvPicPr>
        <p:blipFill>
          <a:blip r:embed="rId2" cstate="print"/>
          <a:srcRect/>
          <a:stretch>
            <a:fillRect/>
          </a:stretch>
        </p:blipFill>
        <p:spPr bwMode="auto">
          <a:xfrm>
            <a:off x="0" y="838200"/>
            <a:ext cx="7239000" cy="4081877"/>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ltLang="zh-CN" dirty="0" smtClean="0"/>
          </a:p>
          <a:p>
            <a:r>
              <a:rPr lang="en-US" altLang="zh-CN" dirty="0" err="1" smtClean="0"/>
              <a:t>cloudinit</a:t>
            </a:r>
            <a:r>
              <a:rPr lang="zh-CN" altLang="en-US" dirty="0" smtClean="0"/>
              <a:t>是专为云环境中虚拟机的初始化而开发的工具，它从各种数据源读取相关数据并据此对虚拟机进行配置。常见的数据源包括：云平台的</a:t>
            </a:r>
            <a:r>
              <a:rPr lang="en-US" altLang="zh-CN" dirty="0" smtClean="0"/>
              <a:t>metadata</a:t>
            </a:r>
            <a:r>
              <a:rPr lang="zh-CN" altLang="en-US" dirty="0" smtClean="0"/>
              <a:t>服务、</a:t>
            </a:r>
            <a:r>
              <a:rPr lang="en-US" altLang="zh-CN" dirty="0" err="1" smtClean="0"/>
              <a:t>ConfigDrive</a:t>
            </a:r>
            <a:r>
              <a:rPr lang="zh-CN" altLang="en-US" dirty="0" smtClean="0"/>
              <a:t>等，常见的配置包括：设定虚拟机的</a:t>
            </a:r>
            <a:r>
              <a:rPr lang="en-US" altLang="zh-CN" dirty="0" smtClean="0"/>
              <a:t>hostname</a:t>
            </a:r>
            <a:r>
              <a:rPr lang="zh-CN" altLang="en-US" dirty="0" smtClean="0"/>
              <a:t>、</a:t>
            </a:r>
            <a:r>
              <a:rPr lang="en-US" altLang="zh-CN" dirty="0" smtClean="0"/>
              <a:t>hosts</a:t>
            </a:r>
            <a:r>
              <a:rPr lang="zh-CN" altLang="en-US" dirty="0" smtClean="0"/>
              <a:t>文件、设定用户名密码、更新</a:t>
            </a:r>
            <a:r>
              <a:rPr lang="en-US" altLang="zh-CN" dirty="0" smtClean="0"/>
              <a:t>apt </a:t>
            </a:r>
            <a:r>
              <a:rPr lang="zh-CN" altLang="en-US" dirty="0" smtClean="0"/>
              <a:t>－</a:t>
            </a:r>
            <a:r>
              <a:rPr lang="en-US" altLang="zh-CN" dirty="0" smtClean="0"/>
              <a:t>get</a:t>
            </a:r>
            <a:r>
              <a:rPr lang="zh-CN" altLang="en-US" dirty="0" smtClean="0"/>
              <a:t>的本地缓存、调整文件系统的大小（注意不是调整分区的大小）等</a:t>
            </a:r>
            <a:r>
              <a:rPr lang="zh-CN" altLang="en-US" dirty="0" smtClean="0"/>
              <a:t>。</a:t>
            </a:r>
            <a:endParaRPr lang="en-US" altLang="zh-CN" dirty="0" smtClean="0"/>
          </a:p>
          <a:p>
            <a:r>
              <a:rPr lang="en-US" dirty="0" smtClean="0"/>
              <a:t>centos 6.4</a:t>
            </a:r>
            <a:r>
              <a:rPr lang="zh-CN" altLang="en-US" dirty="0" smtClean="0"/>
              <a:t>和</a:t>
            </a:r>
            <a:r>
              <a:rPr lang="en-US" dirty="0" err="1" smtClean="0"/>
              <a:t>ubuntu</a:t>
            </a:r>
            <a:r>
              <a:rPr lang="en-US" dirty="0" smtClean="0"/>
              <a:t> server 12.04</a:t>
            </a:r>
            <a:r>
              <a:rPr lang="zh-CN" altLang="en-US" dirty="0" smtClean="0"/>
              <a:t>的官方源中已经包含</a:t>
            </a:r>
            <a:r>
              <a:rPr lang="en-US" dirty="0" err="1" smtClean="0"/>
              <a:t>cloudinit</a:t>
            </a:r>
            <a:r>
              <a:rPr lang="en-US" dirty="0" smtClean="0"/>
              <a:t>，</a:t>
            </a:r>
            <a:r>
              <a:rPr lang="zh-CN" altLang="en-US" dirty="0" smtClean="0"/>
              <a:t>直接采用</a:t>
            </a:r>
            <a:r>
              <a:rPr lang="en-US" dirty="0" smtClean="0"/>
              <a:t>yum </a:t>
            </a:r>
            <a:r>
              <a:rPr lang="zh-CN" altLang="en-US" dirty="0" smtClean="0"/>
              <a:t>或者 </a:t>
            </a:r>
            <a:r>
              <a:rPr lang="en-US" dirty="0" smtClean="0"/>
              <a:t>apt -get</a:t>
            </a:r>
            <a:r>
              <a:rPr lang="zh-CN" altLang="en-US" dirty="0" smtClean="0"/>
              <a:t>安装即可</a:t>
            </a:r>
            <a:br>
              <a:rPr lang="zh-CN" altLang="en-US" dirty="0" smtClean="0"/>
            </a:br>
            <a:endParaRPr lang="zh-CN" altLang="en-US" dirty="0" smtClean="0"/>
          </a:p>
          <a:p>
            <a:r>
              <a:rPr lang="en-US" dirty="0" err="1" smtClean="0"/>
              <a:t>cloudinit</a:t>
            </a:r>
            <a:r>
              <a:rPr lang="zh-CN" altLang="en-US" dirty="0" smtClean="0"/>
              <a:t>会在虚拟机启动的过程中分四个阶段运行，按照时间顺序分为：</a:t>
            </a:r>
            <a:r>
              <a:rPr lang="en-US" dirty="0" smtClean="0"/>
              <a:t>cloud-init-local, cloud-init, cloud-</a:t>
            </a:r>
            <a:r>
              <a:rPr lang="en-US" dirty="0" err="1" smtClean="0"/>
              <a:t>config</a:t>
            </a:r>
            <a:r>
              <a:rPr lang="en-US" dirty="0" smtClean="0"/>
              <a:t>, </a:t>
            </a:r>
            <a:r>
              <a:rPr lang="en-US" dirty="0" smtClean="0"/>
              <a:t>cloud-final</a:t>
            </a:r>
          </a:p>
          <a:p>
            <a:r>
              <a:rPr lang="en-US" altLang="zh-CN" dirty="0" smtClean="0"/>
              <a:t>Cloud-</a:t>
            </a:r>
            <a:r>
              <a:rPr lang="en-US" altLang="zh-CN" dirty="0" err="1" smtClean="0"/>
              <a:t>config</a:t>
            </a:r>
            <a:r>
              <a:rPr lang="zh-CN" altLang="en-US" dirty="0" smtClean="0"/>
              <a:t>是用</a:t>
            </a:r>
            <a:r>
              <a:rPr lang="en-US" altLang="zh-CN" dirty="0" smtClean="0">
                <a:hlinkClick r:id="rId2"/>
              </a:rPr>
              <a:t>YAML</a:t>
            </a:r>
            <a:r>
              <a:rPr lang="zh-CN" altLang="en-US" dirty="0" smtClean="0"/>
              <a:t>格式编写</a:t>
            </a:r>
            <a:r>
              <a:rPr lang="zh-CN" altLang="en-US" dirty="0" smtClean="0"/>
              <a:t>，一</a:t>
            </a:r>
            <a:r>
              <a:rPr lang="zh-CN" altLang="en-US" dirty="0" smtClean="0"/>
              <a:t>个</a:t>
            </a:r>
            <a:r>
              <a:rPr lang="en-US" altLang="zh-CN" dirty="0" smtClean="0"/>
              <a:t>cloud-</a:t>
            </a:r>
            <a:r>
              <a:rPr lang="en-US" altLang="zh-CN" dirty="0" err="1" smtClean="0"/>
              <a:t>config</a:t>
            </a:r>
            <a:r>
              <a:rPr lang="zh-CN" altLang="en-US" dirty="0" smtClean="0"/>
              <a:t>文件必须使用</a:t>
            </a:r>
            <a:r>
              <a:rPr lang="en-US" altLang="zh-CN" dirty="0" smtClean="0"/>
              <a:t>#cloud-</a:t>
            </a:r>
            <a:r>
              <a:rPr lang="en-US" altLang="zh-CN" dirty="0" err="1" smtClean="0"/>
              <a:t>config</a:t>
            </a:r>
            <a:r>
              <a:rPr lang="zh-CN" altLang="en-US" dirty="0" smtClean="0"/>
              <a:t>开头，后续可以跟一个或多个关键字组成的关联数组</a:t>
            </a:r>
            <a:r>
              <a:rPr lang="zh-CN" altLang="en-US" dirty="0" smtClean="0"/>
              <a:t>。</a:t>
            </a:r>
            <a:r>
              <a:rPr lang="zh-CN" altLang="en-US" dirty="0" smtClean="0"/>
              <a:t>下面是一些经常用到的关键字</a:t>
            </a:r>
            <a:r>
              <a:rPr lang="zh-CN" altLang="en-US" dirty="0" smtClean="0"/>
              <a:t>：</a:t>
            </a:r>
            <a:endParaRPr lang="en-US" altLang="zh-CN" dirty="0" smtClean="0"/>
          </a:p>
          <a:p>
            <a:pPr lvl="1"/>
            <a:r>
              <a:rPr lang="en-US" dirty="0" err="1" smtClean="0"/>
              <a:t>CoreOS</a:t>
            </a:r>
            <a:r>
              <a:rPr lang="en-US" dirty="0" smtClean="0"/>
              <a:t>: </a:t>
            </a:r>
            <a:r>
              <a:rPr lang="zh-CN" altLang="en-US" dirty="0" smtClean="0"/>
              <a:t>处理</a:t>
            </a:r>
            <a:r>
              <a:rPr lang="en-US" dirty="0" err="1" smtClean="0"/>
              <a:t>CoreOS</a:t>
            </a:r>
            <a:r>
              <a:rPr lang="zh-CN" altLang="en-US" dirty="0" smtClean="0"/>
              <a:t>的一些比如更新策略、</a:t>
            </a:r>
            <a:r>
              <a:rPr lang="en-US" dirty="0" smtClean="0"/>
              <a:t>etcd2,、fleet、flannel、units</a:t>
            </a:r>
            <a:r>
              <a:rPr lang="zh-CN" altLang="en-US" dirty="0" smtClean="0"/>
              <a:t>等的细节</a:t>
            </a:r>
          </a:p>
          <a:p>
            <a:pPr lvl="1"/>
            <a:r>
              <a:rPr lang="en-US" dirty="0" err="1" smtClean="0"/>
              <a:t>write_files</a:t>
            </a:r>
            <a:r>
              <a:rPr lang="en-US" dirty="0" smtClean="0"/>
              <a:t>: </a:t>
            </a:r>
            <a:r>
              <a:rPr lang="zh-CN" altLang="en-US" dirty="0" smtClean="0"/>
              <a:t>使用命令在本地文件系统定义一系列文件</a:t>
            </a:r>
          </a:p>
          <a:p>
            <a:pPr lvl="1"/>
            <a:r>
              <a:rPr lang="en-US" dirty="0" err="1" smtClean="0"/>
              <a:t>ssh</a:t>
            </a:r>
            <a:r>
              <a:rPr lang="en-US" dirty="0" smtClean="0"/>
              <a:t>-authorized-keys </a:t>
            </a:r>
            <a:r>
              <a:rPr lang="zh-CN" altLang="en-US" dirty="0" smtClean="0"/>
              <a:t>添加可以验证核心用户的</a:t>
            </a:r>
            <a:r>
              <a:rPr lang="en-US" dirty="0" err="1" smtClean="0"/>
              <a:t>ssh</a:t>
            </a:r>
            <a:r>
              <a:rPr lang="zh-CN" altLang="en-US" dirty="0" smtClean="0"/>
              <a:t>公钥</a:t>
            </a:r>
          </a:p>
          <a:p>
            <a:endParaRPr lang="en-US" dirty="0"/>
          </a:p>
        </p:txBody>
      </p:sp>
      <p:sp>
        <p:nvSpPr>
          <p:cNvPr id="3" name="Content Placeholder 2"/>
          <p:cNvSpPr>
            <a:spLocks noGrp="1"/>
          </p:cNvSpPr>
          <p:nvPr>
            <p:ph sz="quarter" idx="10"/>
          </p:nvPr>
        </p:nvSpPr>
        <p:spPr/>
        <p:txBody>
          <a:bodyPr/>
          <a:lstStyle/>
          <a:p>
            <a:r>
              <a:rPr lang="en-US" dirty="0" smtClean="0">
                <a:hlinkClick r:id="rId3"/>
              </a:rPr>
              <a:t>http://</a:t>
            </a:r>
            <a:r>
              <a:rPr lang="en-US" dirty="0" smtClean="0">
                <a:hlinkClick r:id="rId3"/>
              </a:rPr>
              <a:t>www.dockone.io/article/1036</a:t>
            </a:r>
            <a:r>
              <a:rPr lang="en-US" dirty="0" smtClean="0"/>
              <a:t>  </a:t>
            </a:r>
            <a:r>
              <a:rPr lang="en-US" dirty="0" smtClean="0">
                <a:hlinkClick r:id="rId4"/>
              </a:rPr>
              <a:t>https://</a:t>
            </a:r>
            <a:r>
              <a:rPr lang="en-US" dirty="0" smtClean="0">
                <a:hlinkClick r:id="rId4"/>
              </a:rPr>
              <a:t>coreos.com/os/docs/latest/cloud-config.html</a:t>
            </a:r>
            <a:r>
              <a:rPr lang="en-US" dirty="0" smtClean="0"/>
              <a:t> </a:t>
            </a:r>
            <a:endParaRPr lang="en-US" dirty="0"/>
          </a:p>
        </p:txBody>
      </p:sp>
      <p:sp>
        <p:nvSpPr>
          <p:cNvPr id="4" name="Title 3"/>
          <p:cNvSpPr>
            <a:spLocks noGrp="1"/>
          </p:cNvSpPr>
          <p:nvPr>
            <p:ph type="title"/>
          </p:nvPr>
        </p:nvSpPr>
        <p:spPr/>
        <p:txBody>
          <a:bodyPr/>
          <a:lstStyle/>
          <a:p>
            <a:r>
              <a:rPr lang="en-US" altLang="zh-CN" dirty="0" err="1" smtClean="0"/>
              <a:t>CoreOS</a:t>
            </a:r>
            <a:endParaRPr lang="en-US" dirty="0"/>
          </a:p>
        </p:txBody>
      </p:sp>
      <p:sp>
        <p:nvSpPr>
          <p:cNvPr id="5" name="Text Placeholder 4"/>
          <p:cNvSpPr>
            <a:spLocks noGrp="1"/>
          </p:cNvSpPr>
          <p:nvPr>
            <p:ph type="body" sz="quarter" idx="11"/>
          </p:nvPr>
        </p:nvSpPr>
        <p:spPr/>
        <p:txBody>
          <a:bodyPr/>
          <a:lstStyle/>
          <a:p>
            <a:endParaRPr lang="en-US" dirty="0"/>
          </a:p>
        </p:txBody>
      </p:sp>
      <p:pic>
        <p:nvPicPr>
          <p:cNvPr id="1026" name="Picture 2"/>
          <p:cNvPicPr>
            <a:picLocks noChangeAspect="1" noChangeArrowheads="1"/>
          </p:cNvPicPr>
          <p:nvPr/>
        </p:nvPicPr>
        <p:blipFill>
          <a:blip r:embed="rId5" cstate="print"/>
          <a:srcRect/>
          <a:stretch>
            <a:fillRect/>
          </a:stretch>
        </p:blipFill>
        <p:spPr bwMode="auto">
          <a:xfrm>
            <a:off x="2444750" y="3467988"/>
            <a:ext cx="4870450" cy="2018412"/>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The </a:t>
            </a:r>
            <a:r>
              <a:rPr lang="en-US" b="1" dirty="0" err="1" smtClean="0">
                <a:solidFill>
                  <a:srgbClr val="FF0000"/>
                </a:solidFill>
              </a:rPr>
              <a:t>coreos.units</a:t>
            </a:r>
            <a:r>
              <a:rPr lang="en-US" dirty="0" smtClean="0"/>
              <a:t>.* parameters define a list of arbitrary </a:t>
            </a:r>
            <a:r>
              <a:rPr lang="en-US" dirty="0" err="1" smtClean="0"/>
              <a:t>systemd</a:t>
            </a:r>
            <a:r>
              <a:rPr lang="en-US" dirty="0" smtClean="0"/>
              <a:t> units to start after booting. </a:t>
            </a:r>
            <a:endParaRPr lang="en-US" dirty="0" smtClean="0"/>
          </a:p>
          <a:p>
            <a:r>
              <a:rPr lang="en-US" dirty="0" err="1" smtClean="0"/>
              <a:t>CoreOS</a:t>
            </a:r>
            <a:r>
              <a:rPr lang="zh-CN" altLang="en-US" dirty="0" smtClean="0"/>
              <a:t>自动重启由重启管理工具</a:t>
            </a:r>
            <a:r>
              <a:rPr lang="en-US" b="1" dirty="0" smtClean="0">
                <a:solidFill>
                  <a:srgbClr val="FF0000"/>
                </a:solidFill>
              </a:rPr>
              <a:t>locksmith</a:t>
            </a:r>
            <a:r>
              <a:rPr lang="zh-CN" altLang="en-US" dirty="0" smtClean="0"/>
              <a:t>完成</a:t>
            </a:r>
            <a:r>
              <a:rPr lang="en-US" altLang="zh-CN" dirty="0" smtClean="0"/>
              <a:t>,</a:t>
            </a:r>
          </a:p>
          <a:p>
            <a:r>
              <a:rPr lang="en-US" dirty="0" smtClean="0"/>
              <a:t>The </a:t>
            </a:r>
            <a:r>
              <a:rPr lang="en-US" b="1" dirty="0" err="1" smtClean="0">
                <a:solidFill>
                  <a:srgbClr val="FF0000"/>
                </a:solidFill>
              </a:rPr>
              <a:t>write_files</a:t>
            </a:r>
            <a:r>
              <a:rPr lang="en-US" dirty="0" smtClean="0"/>
              <a:t> directive defines a set of files to create on the local </a:t>
            </a:r>
            <a:r>
              <a:rPr lang="en-US" dirty="0" err="1" smtClean="0"/>
              <a:t>filesystem</a:t>
            </a:r>
            <a:endParaRPr lang="en-US" altLang="zh-CN" dirty="0" smtClean="0"/>
          </a:p>
          <a:p>
            <a:endParaRPr lang="en-US" altLang="zh-CN" dirty="0" smtClean="0"/>
          </a:p>
          <a:p>
            <a:r>
              <a:rPr lang="en-US" dirty="0" smtClean="0"/>
              <a:t>Add the DOCKER_OPTS environment variable to </a:t>
            </a:r>
            <a:r>
              <a:rPr lang="en-US" dirty="0" err="1" smtClean="0"/>
              <a:t>docker.service</a:t>
            </a:r>
            <a:r>
              <a:rPr lang="en-US" dirty="0" smtClean="0"/>
              <a:t>.</a:t>
            </a:r>
          </a:p>
          <a:p>
            <a:r>
              <a:rPr lang="en-US" dirty="0" smtClean="0"/>
              <a:t/>
            </a:r>
            <a:br>
              <a:rPr lang="en-US" dirty="0" smtClean="0"/>
            </a:br>
            <a:endParaRPr lang="en-US" dirty="0"/>
          </a:p>
        </p:txBody>
      </p:sp>
      <p:sp>
        <p:nvSpPr>
          <p:cNvPr id="3" name="Content Placeholder 2"/>
          <p:cNvSpPr>
            <a:spLocks noGrp="1"/>
          </p:cNvSpPr>
          <p:nvPr>
            <p:ph sz="quarter" idx="10"/>
          </p:nvPr>
        </p:nvSpPr>
        <p:spPr/>
        <p:txBody>
          <a:bodyPr/>
          <a:lstStyle/>
          <a:p>
            <a:r>
              <a:rPr lang="en-US" dirty="0" smtClean="0">
                <a:hlinkClick r:id="rId2"/>
              </a:rPr>
              <a:t>http://</a:t>
            </a:r>
            <a:r>
              <a:rPr lang="en-US" dirty="0" smtClean="0">
                <a:hlinkClick r:id="rId2"/>
              </a:rPr>
              <a:t>www.dockone.io/article/1036</a:t>
            </a:r>
            <a:r>
              <a:rPr lang="en-US" dirty="0" smtClean="0"/>
              <a:t>  </a:t>
            </a:r>
            <a:r>
              <a:rPr lang="en-US" dirty="0" smtClean="0">
                <a:hlinkClick r:id="rId3"/>
              </a:rPr>
              <a:t>https://</a:t>
            </a:r>
            <a:r>
              <a:rPr lang="en-US" dirty="0" smtClean="0">
                <a:hlinkClick r:id="rId3"/>
              </a:rPr>
              <a:t>coreos.com/os/docs/latest/cloud-config.html</a:t>
            </a:r>
            <a:r>
              <a:rPr lang="en-US" dirty="0" smtClean="0"/>
              <a:t> </a:t>
            </a:r>
            <a:endParaRPr lang="en-US" dirty="0"/>
          </a:p>
        </p:txBody>
      </p:sp>
      <p:sp>
        <p:nvSpPr>
          <p:cNvPr id="4" name="Title 3"/>
          <p:cNvSpPr>
            <a:spLocks noGrp="1"/>
          </p:cNvSpPr>
          <p:nvPr>
            <p:ph type="title"/>
          </p:nvPr>
        </p:nvSpPr>
        <p:spPr/>
        <p:txBody>
          <a:bodyPr/>
          <a:lstStyle/>
          <a:p>
            <a:r>
              <a:rPr lang="en-US" altLang="zh-CN" dirty="0" err="1" smtClean="0"/>
              <a:t>CoreOS</a:t>
            </a:r>
            <a:endParaRPr lang="en-US" dirty="0"/>
          </a:p>
        </p:txBody>
      </p:sp>
      <p:sp>
        <p:nvSpPr>
          <p:cNvPr id="5" name="Text Placeholder 4"/>
          <p:cNvSpPr>
            <a:spLocks noGrp="1"/>
          </p:cNvSpPr>
          <p:nvPr>
            <p:ph type="body" sz="quarter" idx="11"/>
          </p:nvPr>
        </p:nvSpPr>
        <p:spPr/>
        <p:txBody>
          <a:bodyPr/>
          <a:lstStyle/>
          <a:p>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914400" y="2895600"/>
            <a:ext cx="6115050" cy="202565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a:t>
            </a:r>
            <a:r>
              <a:rPr lang="en-US" dirty="0" smtClean="0">
                <a:hlinkClick r:id="rId2"/>
              </a:rPr>
              <a:t>blog.csdn.net/wangtaoking1/article/details/49305051</a:t>
            </a:r>
            <a:r>
              <a:rPr lang="en-US" dirty="0" smtClean="0"/>
              <a:t> </a:t>
            </a:r>
            <a:endParaRPr lang="en-US" dirty="0"/>
          </a:p>
        </p:txBody>
      </p:sp>
      <p:sp>
        <p:nvSpPr>
          <p:cNvPr id="4" name="Title 3"/>
          <p:cNvSpPr>
            <a:spLocks noGrp="1"/>
          </p:cNvSpPr>
          <p:nvPr>
            <p:ph type="title"/>
          </p:nvPr>
        </p:nvSpPr>
        <p:spPr/>
        <p:txBody>
          <a:bodyPr>
            <a:normAutofit/>
          </a:bodyPr>
          <a:lstStyle/>
          <a:p>
            <a:r>
              <a:rPr lang="en-US" dirty="0" err="1" smtClean="0"/>
              <a:t>etcd</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0" y="762000"/>
            <a:ext cx="4038600" cy="235696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657600" y="3048000"/>
            <a:ext cx="3486150" cy="22173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en-US" dirty="0" smtClean="0"/>
              <a:t>service</a:t>
            </a:r>
            <a:r>
              <a:rPr lang="zh-CN" altLang="en-US" dirty="0" smtClean="0"/>
              <a:t>和</a:t>
            </a:r>
            <a:r>
              <a:rPr lang="en-US" dirty="0" err="1" smtClean="0"/>
              <a:t>replicationController</a:t>
            </a:r>
            <a:r>
              <a:rPr lang="zh-CN" altLang="en-US" dirty="0" smtClean="0"/>
              <a:t>只是建立在</a:t>
            </a:r>
            <a:r>
              <a:rPr lang="en-US" dirty="0" smtClean="0"/>
              <a:t>pod</a:t>
            </a:r>
            <a:r>
              <a:rPr lang="zh-CN" altLang="en-US" dirty="0" smtClean="0"/>
              <a:t>之上的抽象，最终是要作用于</a:t>
            </a:r>
            <a:r>
              <a:rPr lang="en-US" dirty="0" smtClean="0"/>
              <a:t>pod</a:t>
            </a:r>
            <a:r>
              <a:rPr lang="zh-CN" altLang="en-US" dirty="0" smtClean="0"/>
              <a:t>的，那么它们如何跟</a:t>
            </a:r>
            <a:r>
              <a:rPr lang="en-US" dirty="0" smtClean="0"/>
              <a:t>pod</a:t>
            </a:r>
            <a:r>
              <a:rPr lang="zh-CN" altLang="en-US" dirty="0" smtClean="0"/>
              <a:t>联系起来呢？</a:t>
            </a:r>
            <a:endParaRPr lang="en-US" altLang="zh-CN" dirty="0" smtClean="0"/>
          </a:p>
          <a:p>
            <a:pPr lvl="1"/>
            <a:r>
              <a:rPr lang="zh-CN" altLang="en-US" dirty="0" smtClean="0"/>
              <a:t>这就要引入</a:t>
            </a:r>
            <a:r>
              <a:rPr lang="en-US" dirty="0" smtClean="0"/>
              <a:t>label</a:t>
            </a:r>
            <a:r>
              <a:rPr lang="zh-CN" altLang="en-US" dirty="0" smtClean="0"/>
              <a:t>的概念：</a:t>
            </a:r>
            <a:r>
              <a:rPr lang="en-US" dirty="0" smtClean="0"/>
              <a:t>label</a:t>
            </a:r>
            <a:r>
              <a:rPr lang="zh-CN" altLang="en-US" dirty="0" smtClean="0"/>
              <a:t>其实很好理解，就是为</a:t>
            </a:r>
            <a:r>
              <a:rPr lang="en-US" dirty="0" smtClean="0"/>
              <a:t>pod</a:t>
            </a:r>
            <a:r>
              <a:rPr lang="zh-CN" altLang="en-US" dirty="0" smtClean="0"/>
              <a:t>加上可用于搜索或关联的一组</a:t>
            </a:r>
            <a:r>
              <a:rPr lang="en-US" dirty="0" smtClean="0"/>
              <a:t>key/value</a:t>
            </a:r>
            <a:r>
              <a:rPr lang="zh-CN" altLang="en-US" dirty="0" smtClean="0"/>
              <a:t>标签，而</a:t>
            </a:r>
            <a:r>
              <a:rPr lang="en-US" dirty="0" smtClean="0"/>
              <a:t>service</a:t>
            </a:r>
            <a:r>
              <a:rPr lang="zh-CN" altLang="en-US" dirty="0" smtClean="0"/>
              <a:t>和</a:t>
            </a:r>
            <a:r>
              <a:rPr lang="en-US" dirty="0" err="1" smtClean="0"/>
              <a:t>replicationController</a:t>
            </a:r>
            <a:r>
              <a:rPr lang="zh-CN" altLang="en-US" dirty="0" smtClean="0"/>
              <a:t>正是通过</a:t>
            </a:r>
            <a:r>
              <a:rPr lang="en-US" dirty="0" smtClean="0"/>
              <a:t>label</a:t>
            </a:r>
            <a:r>
              <a:rPr lang="zh-CN" altLang="en-US" dirty="0" smtClean="0"/>
              <a:t>来与</a:t>
            </a:r>
            <a:r>
              <a:rPr lang="en-US" dirty="0" smtClean="0"/>
              <a:t>pod</a:t>
            </a:r>
            <a:r>
              <a:rPr lang="zh-CN" altLang="en-US" dirty="0" smtClean="0"/>
              <a:t>关联的。</a:t>
            </a:r>
            <a:endParaRPr lang="en-US" altLang="zh-CN" dirty="0" smtClean="0"/>
          </a:p>
          <a:p>
            <a:pPr lvl="1"/>
            <a:r>
              <a:rPr lang="zh-CN" altLang="en-US" dirty="0" smtClean="0"/>
              <a:t>如下图所示，有三个</a:t>
            </a:r>
            <a:r>
              <a:rPr lang="en-US" dirty="0" smtClean="0"/>
              <a:t>pod</a:t>
            </a:r>
            <a:r>
              <a:rPr lang="zh-CN" altLang="en-US" dirty="0" smtClean="0"/>
              <a:t>都有</a:t>
            </a:r>
            <a:r>
              <a:rPr lang="en-US" dirty="0" smtClean="0"/>
              <a:t>label</a:t>
            </a:r>
            <a:r>
              <a:rPr lang="zh-CN" altLang="en-US" dirty="0" smtClean="0"/>
              <a:t>为</a:t>
            </a:r>
            <a:r>
              <a:rPr lang="en-US" altLang="zh-CN" dirty="0" smtClean="0"/>
              <a:t>"</a:t>
            </a:r>
            <a:r>
              <a:rPr lang="en-US" dirty="0" smtClean="0"/>
              <a:t>app=backend"，</a:t>
            </a:r>
            <a:r>
              <a:rPr lang="zh-CN" altLang="en-US" dirty="0" smtClean="0"/>
              <a:t>创建</a:t>
            </a:r>
            <a:r>
              <a:rPr lang="en-US" dirty="0" smtClean="0"/>
              <a:t>service</a:t>
            </a:r>
            <a:r>
              <a:rPr lang="zh-CN" altLang="en-US" dirty="0" smtClean="0"/>
              <a:t>和</a:t>
            </a:r>
            <a:r>
              <a:rPr lang="en-US" dirty="0" err="1" smtClean="0"/>
              <a:t>replicationController</a:t>
            </a:r>
            <a:r>
              <a:rPr lang="zh-CN" altLang="en-US" dirty="0" smtClean="0"/>
              <a:t>时可以指定同样的</a:t>
            </a:r>
            <a:r>
              <a:rPr lang="en-US" dirty="0" smtClean="0"/>
              <a:t>label:"app=backend"，</a:t>
            </a:r>
            <a:r>
              <a:rPr lang="zh-CN" altLang="en-US" dirty="0" smtClean="0"/>
              <a:t>再通过</a:t>
            </a:r>
            <a:r>
              <a:rPr lang="en-US" dirty="0" smtClean="0"/>
              <a:t>label selector</a:t>
            </a:r>
            <a:r>
              <a:rPr lang="zh-CN" altLang="en-US" dirty="0" smtClean="0"/>
              <a:t>机制，就将它们与这三个</a:t>
            </a:r>
            <a:r>
              <a:rPr lang="en-US" dirty="0" smtClean="0"/>
              <a:t>pod</a:t>
            </a:r>
            <a:r>
              <a:rPr lang="zh-CN" altLang="en-US" dirty="0" smtClean="0"/>
              <a:t>关联起来了。</a:t>
            </a:r>
            <a:endParaRPr lang="en-US" altLang="zh-CN" dirty="0" smtClean="0"/>
          </a:p>
          <a:p>
            <a:pPr lvl="2"/>
            <a:r>
              <a:rPr lang="zh-CN" altLang="en-US" dirty="0" smtClean="0"/>
              <a:t>例如，当有其他</a:t>
            </a:r>
            <a:r>
              <a:rPr lang="en-US" dirty="0" smtClean="0"/>
              <a:t>frontend pod</a:t>
            </a:r>
            <a:r>
              <a:rPr lang="zh-CN" altLang="en-US" dirty="0" smtClean="0"/>
              <a:t>访问该</a:t>
            </a:r>
            <a:r>
              <a:rPr lang="en-US" dirty="0" smtClean="0"/>
              <a:t>service</a:t>
            </a:r>
            <a:r>
              <a:rPr lang="zh-CN" altLang="en-US" dirty="0" smtClean="0"/>
              <a:t>时，自动会转发到其中的一个</a:t>
            </a:r>
            <a:r>
              <a:rPr lang="en-US" dirty="0" smtClean="0"/>
              <a:t>backend pod。</a:t>
            </a:r>
            <a:endParaRPr lang="en-US" dirty="0"/>
          </a:p>
        </p:txBody>
      </p:sp>
      <p:sp>
        <p:nvSpPr>
          <p:cNvPr id="3" name="Content Placeholder 2"/>
          <p:cNvSpPr>
            <a:spLocks noGrp="1"/>
          </p:cNvSpPr>
          <p:nvPr>
            <p:ph sz="quarter" idx="10"/>
          </p:nvPr>
        </p:nvSpPr>
        <p:spPr/>
        <p:txBody>
          <a:bodyPr/>
          <a:lstStyle/>
          <a:p>
            <a:r>
              <a:rPr lang="en-US" dirty="0" smtClean="0">
                <a:hlinkClick r:id="rId2"/>
              </a:rPr>
              <a:t>http://www.csdn.net/article/2014-10-31/2822393</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152400" y="2133600"/>
            <a:ext cx="6797951"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http://www.chinacloud.cn/show.aspx?id=22762&amp;cid=16</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0" y="762000"/>
            <a:ext cx="5646248" cy="4171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381000" y="1066800"/>
            <a:ext cx="5899044" cy="381952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533400" y="990600"/>
            <a:ext cx="5662269" cy="3929062"/>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Kubernetes</a:t>
            </a:r>
            <a:r>
              <a:rPr lang="zh-CN" altLang="en-US" dirty="0" smtClean="0"/>
              <a:t>中最基本的三个操作对象：</a:t>
            </a:r>
            <a:r>
              <a:rPr lang="en-US" dirty="0" smtClean="0"/>
              <a:t>pod, </a:t>
            </a:r>
            <a:r>
              <a:rPr lang="en-US" dirty="0" err="1" smtClean="0"/>
              <a:t>replicationController</a:t>
            </a:r>
            <a:r>
              <a:rPr lang="zh-CN" altLang="en-US" dirty="0" smtClean="0"/>
              <a:t>及</a:t>
            </a:r>
            <a:r>
              <a:rPr lang="en-US" dirty="0" smtClean="0"/>
              <a:t>service。</a:t>
            </a:r>
            <a:r>
              <a:rPr lang="zh-CN" altLang="en-US" dirty="0" smtClean="0"/>
              <a:t>下面分别从它们的对象创建出发，通过时序图来描述</a:t>
            </a:r>
            <a:r>
              <a:rPr lang="en-US" dirty="0" err="1" smtClean="0"/>
              <a:t>Kubernetes</a:t>
            </a:r>
            <a:r>
              <a:rPr lang="zh-CN" altLang="en-US" dirty="0" smtClean="0"/>
              <a:t>各个组件之间的交互及其工作流。</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52400" y="1295400"/>
            <a:ext cx="3079448" cy="28956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133600" y="1524000"/>
            <a:ext cx="3241580" cy="3327178"/>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4343400" y="1917821"/>
            <a:ext cx="2971800" cy="3568579"/>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6386" name="Picture 2"/>
          <p:cNvPicPr>
            <a:picLocks noChangeAspect="1" noChangeArrowheads="1"/>
          </p:cNvPicPr>
          <p:nvPr/>
        </p:nvPicPr>
        <p:blipFill>
          <a:blip r:embed="rId2" cstate="print"/>
          <a:srcRect/>
          <a:stretch>
            <a:fillRect/>
          </a:stretch>
        </p:blipFill>
        <p:spPr bwMode="auto">
          <a:xfrm>
            <a:off x="17040" y="762000"/>
            <a:ext cx="7298160" cy="367188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endParaRPr lang="en-US" sz="1400" dirty="0" smtClean="0"/>
          </a:p>
          <a:p>
            <a:r>
              <a:rPr lang="en-US" sz="1400" dirty="0" smtClean="0"/>
              <a:t>Current:</a:t>
            </a:r>
            <a:r>
              <a:rPr lang="zh-CN" altLang="en-US" sz="1400" dirty="0" smtClean="0"/>
              <a:t>　</a:t>
            </a:r>
            <a:r>
              <a:rPr lang="en-US" altLang="zh-CN" sz="1400" dirty="0" smtClean="0"/>
              <a:t> </a:t>
            </a:r>
          </a:p>
          <a:p>
            <a:pPr lvl="1">
              <a:lnSpc>
                <a:spcPct val="150000"/>
              </a:lnSpc>
            </a:pPr>
            <a:r>
              <a:rPr lang="en-US" altLang="zh-CN" sz="1000" b="1" dirty="0" smtClean="0">
                <a:solidFill>
                  <a:srgbClr val="92D050"/>
                </a:solidFill>
              </a:rPr>
              <a:t>Sr. Software Engineer </a:t>
            </a:r>
            <a:r>
              <a:rPr lang="en-US" altLang="zh-CN" sz="1000" dirty="0" smtClean="0"/>
              <a:t>in </a:t>
            </a:r>
            <a:r>
              <a:rPr lang="en-US" altLang="zh-CN" sz="1000" dirty="0" err="1" smtClean="0"/>
              <a:t>FutureWei@IntelliProGroup</a:t>
            </a:r>
            <a:r>
              <a:rPr lang="en-US" altLang="zh-CN" sz="1000" dirty="0" smtClean="0"/>
              <a:t> </a:t>
            </a:r>
          </a:p>
          <a:p>
            <a:pPr>
              <a:buNone/>
            </a:pPr>
            <a:endParaRPr lang="en-US" sz="1400" dirty="0" smtClean="0"/>
          </a:p>
          <a:p>
            <a:r>
              <a:rPr lang="en-US" sz="1400" dirty="0" smtClean="0"/>
              <a:t>Previous: </a:t>
            </a:r>
          </a:p>
          <a:p>
            <a:pPr lvl="1">
              <a:lnSpc>
                <a:spcPct val="150000"/>
              </a:lnSpc>
            </a:pPr>
            <a:r>
              <a:rPr lang="en-US" altLang="zh-CN" sz="900" b="1" dirty="0" smtClean="0">
                <a:solidFill>
                  <a:srgbClr val="92D050"/>
                </a:solidFill>
              </a:rPr>
              <a:t>Big Data Engineer </a:t>
            </a:r>
            <a:r>
              <a:rPr lang="en-US" altLang="zh-CN" sz="900" dirty="0" smtClean="0"/>
              <a:t>in </a:t>
            </a:r>
            <a:r>
              <a:rPr lang="en-US" altLang="zh-CN" sz="900" dirty="0" err="1" smtClean="0"/>
              <a:t>MetiStream</a:t>
            </a:r>
            <a:r>
              <a:rPr lang="en-US" altLang="zh-CN" sz="900" dirty="0" smtClean="0"/>
              <a:t> (2015)</a:t>
            </a:r>
          </a:p>
          <a:p>
            <a:pPr lvl="1">
              <a:lnSpc>
                <a:spcPct val="150000"/>
              </a:lnSpc>
            </a:pPr>
            <a:r>
              <a:rPr lang="en-US" altLang="zh-CN" sz="900" b="1" dirty="0" smtClean="0">
                <a:solidFill>
                  <a:srgbClr val="92D050"/>
                </a:solidFill>
              </a:rPr>
              <a:t>Software Engineer </a:t>
            </a:r>
            <a:r>
              <a:rPr lang="en-US" altLang="zh-CN" sz="900" dirty="0" smtClean="0"/>
              <a:t>in </a:t>
            </a:r>
            <a:r>
              <a:rPr lang="en-US" altLang="zh-CN" sz="900" dirty="0" err="1" smtClean="0"/>
              <a:t>QuantGroup</a:t>
            </a:r>
            <a:r>
              <a:rPr lang="en-US" altLang="zh-CN" sz="900" dirty="0" smtClean="0"/>
              <a:t> (2014-2015)</a:t>
            </a:r>
          </a:p>
          <a:p>
            <a:pPr lvl="1">
              <a:lnSpc>
                <a:spcPct val="150000"/>
              </a:lnSpc>
            </a:pPr>
            <a:r>
              <a:rPr lang="en-US" altLang="zh-CN" sz="900" b="1" dirty="0" smtClean="0">
                <a:solidFill>
                  <a:srgbClr val="92D050"/>
                </a:solidFill>
              </a:rPr>
              <a:t>Algorithms R&amp;D Engineer  </a:t>
            </a:r>
            <a:r>
              <a:rPr lang="en-US" altLang="zh-CN" sz="900" dirty="0" smtClean="0"/>
              <a:t>in Tokyo </a:t>
            </a:r>
            <a:r>
              <a:rPr lang="en-US" altLang="zh-CN" sz="900" dirty="0" err="1" smtClean="0"/>
              <a:t>Keiso</a:t>
            </a:r>
            <a:r>
              <a:rPr lang="en-US" altLang="zh-CN" sz="900" dirty="0" smtClean="0"/>
              <a:t> CO., LTD. ( 2010 – 2014)</a:t>
            </a:r>
          </a:p>
          <a:p>
            <a:pPr lvl="1">
              <a:lnSpc>
                <a:spcPct val="150000"/>
              </a:lnSpc>
            </a:pPr>
            <a:r>
              <a:rPr lang="en-US" altLang="zh-CN" sz="900" b="1" dirty="0" smtClean="0">
                <a:solidFill>
                  <a:srgbClr val="92D050"/>
                </a:solidFill>
              </a:rPr>
              <a:t>PhD </a:t>
            </a:r>
            <a:r>
              <a:rPr lang="en-US" altLang="zh-CN" sz="900" dirty="0" smtClean="0"/>
              <a:t>in Control Science and Engineering </a:t>
            </a:r>
            <a:r>
              <a:rPr lang="en-US" altLang="zh-CN" sz="900" dirty="0" err="1" smtClean="0"/>
              <a:t>Tsinghua</a:t>
            </a:r>
            <a:r>
              <a:rPr lang="en-US" altLang="zh-CN" sz="900" dirty="0" smtClean="0"/>
              <a:t> University(2010-2015)</a:t>
            </a:r>
          </a:p>
          <a:p>
            <a:pPr lvl="1">
              <a:lnSpc>
                <a:spcPct val="150000"/>
              </a:lnSpc>
            </a:pPr>
            <a:endParaRPr lang="en-US" altLang="zh-CN" sz="1200" dirty="0" smtClean="0"/>
          </a:p>
          <a:p>
            <a:pPr marL="232733" lvl="1">
              <a:lnSpc>
                <a:spcPct val="150000"/>
              </a:lnSpc>
              <a:spcBef>
                <a:spcPts val="509"/>
              </a:spcBef>
              <a:buClr>
                <a:schemeClr val="accent1"/>
              </a:buClr>
            </a:pPr>
            <a:r>
              <a:rPr lang="en-US" altLang="zh-CN" sz="1400" dirty="0" smtClean="0">
                <a:solidFill>
                  <a:schemeClr val="tx1"/>
                </a:solidFill>
              </a:rPr>
              <a:t>Ping ME</a:t>
            </a:r>
            <a:endParaRPr lang="en-US" altLang="zh-CN" sz="1200" dirty="0" smtClean="0"/>
          </a:p>
          <a:p>
            <a:pPr lvl="1">
              <a:lnSpc>
                <a:spcPct val="150000"/>
              </a:lnSpc>
              <a:buNone/>
            </a:pPr>
            <a:r>
              <a:rPr lang="en-US" altLang="zh-CN" sz="1200" dirty="0" smtClean="0">
                <a:hlinkClick r:id="rId2"/>
              </a:rPr>
              <a:t>zhaohc10@gmail.com</a:t>
            </a:r>
            <a:r>
              <a:rPr lang="en-US" altLang="zh-CN" sz="1200" dirty="0" smtClean="0"/>
              <a:t>  </a:t>
            </a:r>
          </a:p>
          <a:p>
            <a:pPr lvl="1">
              <a:lnSpc>
                <a:spcPct val="150000"/>
              </a:lnSpc>
              <a:buNone/>
            </a:pPr>
            <a:endParaRPr lang="en-US" altLang="zh-CN" sz="1200" dirty="0" smtClean="0"/>
          </a:p>
        </p:txBody>
      </p:sp>
      <p:sp>
        <p:nvSpPr>
          <p:cNvPr id="3" name="Content Placeholder 2"/>
          <p:cNvSpPr>
            <a:spLocks noGrp="1"/>
          </p:cNvSpPr>
          <p:nvPr>
            <p:ph sz="quarter" idx="10"/>
          </p:nvPr>
        </p:nvSpPr>
        <p:spPr/>
        <p:txBody>
          <a:bodyPr/>
          <a:lstStyle/>
          <a:p>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1"/>
          </p:nvPr>
        </p:nvSpPr>
        <p:spPr/>
        <p:txBody>
          <a:bodyPr/>
          <a:lstStyle/>
          <a:p>
            <a:r>
              <a:rPr lang="en-US" altLang="zh-CN" dirty="0" smtClean="0"/>
              <a:t>Who am I ?</a:t>
            </a:r>
            <a:endParaRPr lang="en-US" dirty="0"/>
          </a:p>
        </p:txBody>
      </p:sp>
      <p:pic>
        <p:nvPicPr>
          <p:cNvPr id="1028" name="Picture 4"/>
          <p:cNvPicPr>
            <a:picLocks noChangeAspect="1" noChangeArrowheads="1"/>
          </p:cNvPicPr>
          <p:nvPr/>
        </p:nvPicPr>
        <p:blipFill>
          <a:blip r:embed="rId3" cstate="print"/>
          <a:srcRect/>
          <a:stretch>
            <a:fillRect/>
          </a:stretch>
        </p:blipFill>
        <p:spPr bwMode="auto">
          <a:xfrm>
            <a:off x="4711362" y="2514600"/>
            <a:ext cx="2527638" cy="23912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2290" name="Picture 2"/>
          <p:cNvPicPr>
            <a:picLocks noChangeAspect="1" noChangeArrowheads="1"/>
          </p:cNvPicPr>
          <p:nvPr/>
        </p:nvPicPr>
        <p:blipFill>
          <a:blip r:embed="rId2" cstate="print"/>
          <a:srcRect/>
          <a:stretch>
            <a:fillRect/>
          </a:stretch>
        </p:blipFill>
        <p:spPr bwMode="auto">
          <a:xfrm>
            <a:off x="0" y="838200"/>
            <a:ext cx="7315200" cy="3538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228600" y="762000"/>
            <a:ext cx="6851486" cy="3976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228600" y="762000"/>
            <a:ext cx="6965121" cy="3605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3314" name="Picture 2"/>
          <p:cNvPicPr>
            <a:picLocks noChangeAspect="1" noChangeArrowheads="1"/>
          </p:cNvPicPr>
          <p:nvPr/>
        </p:nvPicPr>
        <p:blipFill>
          <a:blip r:embed="rId2" cstate="print"/>
          <a:srcRect/>
          <a:stretch>
            <a:fillRect/>
          </a:stretch>
        </p:blipFill>
        <p:spPr bwMode="auto">
          <a:xfrm>
            <a:off x="4876800" y="1219200"/>
            <a:ext cx="2444129" cy="13716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0" y="762000"/>
            <a:ext cx="4783480" cy="21336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1066800" y="2895600"/>
            <a:ext cx="6248400" cy="22440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1" y="433389"/>
            <a:ext cx="7222060" cy="4519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228600" y="914400"/>
            <a:ext cx="6660643" cy="3386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228599" y="762000"/>
            <a:ext cx="564776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152399" y="762000"/>
            <a:ext cx="2399559" cy="24384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667000" y="685800"/>
            <a:ext cx="4648200" cy="2687999"/>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2286000" y="2057400"/>
            <a:ext cx="1862138" cy="29254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http://wenku.baidu.com/view/053c0c85f5335a8102d220f3.html?from=search</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8434" name="Picture 2"/>
          <p:cNvPicPr>
            <a:picLocks noChangeAspect="1" noChangeArrowheads="1"/>
          </p:cNvPicPr>
          <p:nvPr/>
        </p:nvPicPr>
        <p:blipFill>
          <a:blip r:embed="rId3" cstate="print"/>
          <a:srcRect/>
          <a:stretch>
            <a:fillRect/>
          </a:stretch>
        </p:blipFill>
        <p:spPr bwMode="auto">
          <a:xfrm>
            <a:off x="152400" y="685800"/>
            <a:ext cx="6606067" cy="4419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http://wenku.baidu.com/view/053c0c85f5335a8102d220f3.html?from=search</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9458" name="Picture 2"/>
          <p:cNvPicPr>
            <a:picLocks noChangeAspect="1" noChangeArrowheads="1"/>
          </p:cNvPicPr>
          <p:nvPr/>
        </p:nvPicPr>
        <p:blipFill>
          <a:blip r:embed="rId3" cstate="print"/>
          <a:srcRect/>
          <a:stretch>
            <a:fillRect/>
          </a:stretch>
        </p:blipFill>
        <p:spPr bwMode="auto">
          <a:xfrm>
            <a:off x="228600" y="609600"/>
            <a:ext cx="5715000" cy="4401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smtClean="0">
                <a:hlinkClick r:id="rId2"/>
              </a:rPr>
              <a:t>https://www.oreilly.com/learning/what-is-docker-networking</a:t>
            </a:r>
            <a:r>
              <a:rPr lang="en-US" smtClean="0"/>
              <a:t> </a:t>
            </a:r>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0" y="762000"/>
            <a:ext cx="4279900" cy="373751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505200" y="4038600"/>
            <a:ext cx="3698875" cy="74512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altLang="zh-CN" b="1" dirty="0" smtClean="0"/>
              <a:t>1</a:t>
            </a:r>
            <a:r>
              <a:rPr lang="zh-CN" altLang="en-US" b="1" dirty="0" smtClean="0"/>
              <a:t>）网络   </a:t>
            </a:r>
            <a:r>
              <a:rPr lang="en-US" altLang="zh-CN" dirty="0" err="1" smtClean="0"/>
              <a:t>Kubernetes</a:t>
            </a:r>
            <a:r>
              <a:rPr lang="zh-CN" altLang="en-US" dirty="0" smtClean="0"/>
              <a:t>的网络方式主要解决以下几个问题：</a:t>
            </a:r>
            <a:endParaRPr lang="en-US" altLang="zh-CN" dirty="0" smtClean="0"/>
          </a:p>
          <a:p>
            <a:pPr lvl="1"/>
            <a:r>
              <a:rPr lang="en-US" altLang="zh-CN" b="1" dirty="0" smtClean="0"/>
              <a:t>a</a:t>
            </a:r>
            <a:r>
              <a:rPr lang="en-US" altLang="zh-CN" dirty="0" smtClean="0"/>
              <a:t>. </a:t>
            </a:r>
            <a:r>
              <a:rPr lang="zh-CN" altLang="en-US" dirty="0" smtClean="0"/>
              <a:t>紧耦合的容器之间通信，通过 </a:t>
            </a:r>
            <a:r>
              <a:rPr lang="en-US" altLang="zh-CN" dirty="0" smtClean="0"/>
              <a:t>Pod </a:t>
            </a:r>
            <a:r>
              <a:rPr lang="zh-CN" altLang="en-US" dirty="0" smtClean="0"/>
              <a:t>和 </a:t>
            </a:r>
            <a:r>
              <a:rPr lang="en-US" altLang="zh-CN" dirty="0" err="1" smtClean="0"/>
              <a:t>localhost</a:t>
            </a:r>
            <a:r>
              <a:rPr lang="en-US" altLang="zh-CN" dirty="0" smtClean="0"/>
              <a:t> </a:t>
            </a:r>
            <a:r>
              <a:rPr lang="zh-CN" altLang="en-US" dirty="0" smtClean="0"/>
              <a:t>访问解决。</a:t>
            </a:r>
            <a:br>
              <a:rPr lang="zh-CN" altLang="en-US" dirty="0" smtClean="0"/>
            </a:br>
            <a:r>
              <a:rPr lang="en-US" altLang="zh-CN" b="1" dirty="0" smtClean="0"/>
              <a:t>b</a:t>
            </a:r>
            <a:r>
              <a:rPr lang="en-US" altLang="zh-CN" dirty="0" smtClean="0"/>
              <a:t>. Pod</a:t>
            </a:r>
            <a:r>
              <a:rPr lang="zh-CN" altLang="en-US" dirty="0" smtClean="0"/>
              <a:t>之间通信，建立通信子网，比如隧道、路由，</a:t>
            </a:r>
            <a:r>
              <a:rPr lang="en-US" altLang="zh-CN" dirty="0" smtClean="0"/>
              <a:t>Flannel</a:t>
            </a:r>
            <a:r>
              <a:rPr lang="zh-CN" altLang="en-US" dirty="0" smtClean="0"/>
              <a:t>、</a:t>
            </a:r>
            <a:r>
              <a:rPr lang="en-US" altLang="zh-CN" dirty="0" smtClean="0"/>
              <a:t>Open </a:t>
            </a:r>
            <a:r>
              <a:rPr lang="en-US" altLang="zh-CN" dirty="0" err="1" smtClean="0"/>
              <a:t>vSwitch</a:t>
            </a:r>
            <a:r>
              <a:rPr lang="zh-CN" altLang="en-US" dirty="0" smtClean="0"/>
              <a:t>、</a:t>
            </a:r>
            <a:r>
              <a:rPr lang="en-US" altLang="zh-CN" dirty="0" smtClean="0"/>
              <a:t>Weave</a:t>
            </a:r>
            <a:r>
              <a:rPr lang="zh-CN" altLang="en-US" dirty="0" smtClean="0"/>
              <a:t>。</a:t>
            </a:r>
            <a:br>
              <a:rPr lang="zh-CN" altLang="en-US" dirty="0" smtClean="0"/>
            </a:br>
            <a:r>
              <a:rPr lang="en-US" altLang="zh-CN" b="1" dirty="0" smtClean="0"/>
              <a:t>c</a:t>
            </a:r>
            <a:r>
              <a:rPr lang="en-US" altLang="zh-CN" dirty="0" smtClean="0"/>
              <a:t>. Pod</a:t>
            </a:r>
            <a:r>
              <a:rPr lang="zh-CN" altLang="en-US" dirty="0" smtClean="0"/>
              <a:t>和</a:t>
            </a:r>
            <a:r>
              <a:rPr lang="en-US" altLang="zh-CN" dirty="0" smtClean="0"/>
              <a:t>Service</a:t>
            </a:r>
            <a:r>
              <a:rPr lang="zh-CN" altLang="en-US" dirty="0" smtClean="0"/>
              <a:t>，以及外部系统和</a:t>
            </a:r>
            <a:r>
              <a:rPr lang="en-US" altLang="zh-CN" dirty="0" smtClean="0"/>
              <a:t>Service</a:t>
            </a:r>
            <a:r>
              <a:rPr lang="zh-CN" altLang="en-US" dirty="0" smtClean="0"/>
              <a:t>的通信，引入</a:t>
            </a:r>
            <a:r>
              <a:rPr lang="en-US" altLang="zh-CN" dirty="0" smtClean="0"/>
              <a:t>Service</a:t>
            </a:r>
            <a:r>
              <a:rPr lang="zh-CN" altLang="en-US" dirty="0" smtClean="0"/>
              <a:t>解决。</a:t>
            </a:r>
            <a:br>
              <a:rPr lang="zh-CN" altLang="en-US" dirty="0" smtClean="0"/>
            </a:br>
            <a:r>
              <a:rPr lang="zh-CN" altLang="en-US" dirty="0" smtClean="0"/>
              <a:t/>
            </a:r>
            <a:br>
              <a:rPr lang="zh-CN" altLang="en-US" dirty="0" smtClean="0"/>
            </a:br>
            <a:r>
              <a:rPr lang="en-US" altLang="zh-CN" dirty="0" err="1" smtClean="0"/>
              <a:t>Kubernetes</a:t>
            </a:r>
            <a:r>
              <a:rPr lang="zh-CN" altLang="en-US" dirty="0" smtClean="0"/>
              <a:t>的网络会给每个</a:t>
            </a:r>
            <a:r>
              <a:rPr lang="en-US" altLang="zh-CN" dirty="0" smtClean="0"/>
              <a:t>Pod</a:t>
            </a:r>
            <a:r>
              <a:rPr lang="zh-CN" altLang="en-US" dirty="0" smtClean="0"/>
              <a:t>分配一个</a:t>
            </a:r>
            <a:r>
              <a:rPr lang="en-US" altLang="zh-CN" dirty="0" smtClean="0"/>
              <a:t>IP</a:t>
            </a:r>
            <a:r>
              <a:rPr lang="zh-CN" altLang="en-US" dirty="0" smtClean="0"/>
              <a:t>地址，不需要在</a:t>
            </a:r>
            <a:r>
              <a:rPr lang="en-US" altLang="zh-CN" dirty="0" smtClean="0"/>
              <a:t>Pod</a:t>
            </a:r>
            <a:r>
              <a:rPr lang="zh-CN" altLang="en-US" dirty="0" smtClean="0"/>
              <a:t>之间建立链接，也基本不需要去处理容器和主机之间的端口映射。</a:t>
            </a:r>
            <a:endParaRPr lang="en-US" altLang="zh-CN" dirty="0" smtClean="0"/>
          </a:p>
          <a:p>
            <a:endParaRPr lang="en-US" dirty="0" smtClean="0"/>
          </a:p>
          <a:p>
            <a:r>
              <a:rPr lang="en-US" altLang="zh-CN" b="1" dirty="0" smtClean="0"/>
              <a:t>2</a:t>
            </a:r>
            <a:r>
              <a:rPr lang="zh-CN" altLang="en-US" b="1" dirty="0" smtClean="0"/>
              <a:t>） 服务发现及负载均衡</a:t>
            </a:r>
          </a:p>
          <a:p>
            <a:pPr lvl="1"/>
            <a:r>
              <a:rPr lang="en-US" dirty="0" err="1" smtClean="0"/>
              <a:t>kube</a:t>
            </a:r>
            <a:r>
              <a:rPr lang="en-US" dirty="0" smtClean="0"/>
              <a:t>-proxy</a:t>
            </a:r>
            <a:r>
              <a:rPr lang="zh-CN" altLang="en-US" dirty="0" smtClean="0"/>
              <a:t>和</a:t>
            </a:r>
            <a:r>
              <a:rPr lang="en-US" dirty="0" smtClean="0"/>
              <a:t>DNS， </a:t>
            </a:r>
            <a:r>
              <a:rPr lang="zh-CN" altLang="en-US" dirty="0" smtClean="0"/>
              <a:t>在</a:t>
            </a:r>
            <a:r>
              <a:rPr lang="en-US" dirty="0" smtClean="0"/>
              <a:t>v1</a:t>
            </a:r>
            <a:r>
              <a:rPr lang="zh-CN" altLang="en-US" dirty="0" smtClean="0"/>
              <a:t>之前，</a:t>
            </a:r>
            <a:r>
              <a:rPr lang="en-US" dirty="0" smtClean="0"/>
              <a:t>Service</a:t>
            </a:r>
            <a:r>
              <a:rPr lang="zh-CN" altLang="en-US" dirty="0" smtClean="0"/>
              <a:t>含有字段</a:t>
            </a:r>
            <a:r>
              <a:rPr lang="en-US" dirty="0" err="1" smtClean="0"/>
              <a:t>portalip</a:t>
            </a:r>
            <a:r>
              <a:rPr lang="en-US" dirty="0" smtClean="0"/>
              <a:t> </a:t>
            </a:r>
            <a:r>
              <a:rPr lang="zh-CN" altLang="en-US" dirty="0" smtClean="0"/>
              <a:t>和</a:t>
            </a:r>
            <a:r>
              <a:rPr lang="en-US" dirty="0" err="1" smtClean="0"/>
              <a:t>publicIPs</a:t>
            </a:r>
            <a:r>
              <a:rPr lang="en-US" dirty="0" smtClean="0"/>
              <a:t>， </a:t>
            </a:r>
            <a:r>
              <a:rPr lang="zh-CN" altLang="en-US" dirty="0" smtClean="0"/>
              <a:t>分别指定了服务的虚拟</a:t>
            </a:r>
            <a:r>
              <a:rPr lang="en-US" dirty="0" err="1" smtClean="0"/>
              <a:t>ip</a:t>
            </a:r>
            <a:r>
              <a:rPr lang="zh-CN" altLang="en-US" dirty="0" smtClean="0"/>
              <a:t>和服务的出口机</a:t>
            </a:r>
            <a:r>
              <a:rPr lang="en-US" dirty="0" err="1" smtClean="0"/>
              <a:t>ip，publicIPs</a:t>
            </a:r>
            <a:r>
              <a:rPr lang="zh-CN" altLang="en-US" dirty="0" smtClean="0"/>
              <a:t>可任意指定成集群中任意包含</a:t>
            </a:r>
            <a:r>
              <a:rPr lang="en-US" dirty="0" err="1" smtClean="0"/>
              <a:t>kube</a:t>
            </a:r>
            <a:r>
              <a:rPr lang="en-US" dirty="0" smtClean="0"/>
              <a:t>-proxy</a:t>
            </a:r>
            <a:r>
              <a:rPr lang="zh-CN" altLang="en-US" dirty="0" smtClean="0"/>
              <a:t>的节点，可多个。</a:t>
            </a:r>
            <a:r>
              <a:rPr lang="en-US" dirty="0" err="1" smtClean="0"/>
              <a:t>portalIp</a:t>
            </a:r>
            <a:r>
              <a:rPr lang="en-US" dirty="0" smtClean="0"/>
              <a:t> </a:t>
            </a:r>
            <a:r>
              <a:rPr lang="zh-CN" altLang="en-US" dirty="0" smtClean="0"/>
              <a:t>通过</a:t>
            </a:r>
            <a:r>
              <a:rPr lang="en-US" dirty="0" smtClean="0"/>
              <a:t>NAT</a:t>
            </a:r>
            <a:r>
              <a:rPr lang="zh-CN" altLang="en-US" dirty="0" smtClean="0"/>
              <a:t>的方式跳转到</a:t>
            </a:r>
            <a:r>
              <a:rPr lang="en-US" dirty="0" smtClean="0"/>
              <a:t>container</a:t>
            </a:r>
            <a:r>
              <a:rPr lang="zh-CN" altLang="en-US" dirty="0" smtClean="0"/>
              <a:t>的内网地址。在</a:t>
            </a:r>
            <a:r>
              <a:rPr lang="en-US" dirty="0" smtClean="0"/>
              <a:t>v1</a:t>
            </a:r>
            <a:r>
              <a:rPr lang="zh-CN" altLang="en-US" dirty="0" smtClean="0"/>
              <a:t>版本中，</a:t>
            </a:r>
            <a:r>
              <a:rPr lang="en-US" dirty="0" err="1" smtClean="0"/>
              <a:t>publicIPS</a:t>
            </a:r>
            <a:r>
              <a:rPr lang="zh-CN" altLang="en-US" dirty="0" smtClean="0"/>
              <a:t>被约定废除，标记为</a:t>
            </a:r>
            <a:r>
              <a:rPr lang="en-US" dirty="0" err="1" smtClean="0"/>
              <a:t>deprecatedPublicIPs</a:t>
            </a:r>
            <a:r>
              <a:rPr lang="en-US" dirty="0" smtClean="0"/>
              <a:t>，</a:t>
            </a:r>
            <a:r>
              <a:rPr lang="zh-CN" altLang="en-US" dirty="0" smtClean="0"/>
              <a:t>仅用作向后兼容，</a:t>
            </a:r>
            <a:r>
              <a:rPr lang="en-US" dirty="0" err="1" smtClean="0"/>
              <a:t>portalIp</a:t>
            </a:r>
            <a:r>
              <a:rPr lang="zh-CN" altLang="en-US" dirty="0" smtClean="0"/>
              <a:t>也改为</a:t>
            </a:r>
            <a:r>
              <a:rPr lang="en-US" dirty="0" err="1" smtClean="0"/>
              <a:t>ClusterIp</a:t>
            </a:r>
            <a:r>
              <a:rPr lang="en-US" dirty="0" smtClean="0"/>
              <a:t>, </a:t>
            </a:r>
            <a:r>
              <a:rPr lang="zh-CN" altLang="en-US" dirty="0" smtClean="0"/>
              <a:t>而在</a:t>
            </a:r>
            <a:r>
              <a:rPr lang="en-US" dirty="0" smtClean="0"/>
              <a:t>service port </a:t>
            </a:r>
            <a:r>
              <a:rPr lang="zh-CN" altLang="en-US" dirty="0" smtClean="0"/>
              <a:t>定义列表里，增加了</a:t>
            </a:r>
            <a:r>
              <a:rPr lang="en-US" dirty="0" err="1" smtClean="0"/>
              <a:t>nodePort</a:t>
            </a:r>
            <a:r>
              <a:rPr lang="zh-CN" altLang="en-US" dirty="0" smtClean="0"/>
              <a:t>项，即对应</a:t>
            </a:r>
            <a:r>
              <a:rPr lang="en-US" dirty="0" smtClean="0"/>
              <a:t>node</a:t>
            </a:r>
            <a:r>
              <a:rPr lang="zh-CN" altLang="en-US" dirty="0" smtClean="0"/>
              <a:t>上映射的服务端口。</a:t>
            </a:r>
            <a:br>
              <a:rPr lang="zh-CN" altLang="en-US" dirty="0" smtClean="0"/>
            </a:br>
            <a:r>
              <a:rPr lang="zh-CN" altLang="en-US" dirty="0" smtClean="0"/>
              <a:t/>
            </a:r>
            <a:br>
              <a:rPr lang="zh-CN" altLang="en-US" dirty="0" smtClean="0"/>
            </a:br>
            <a:r>
              <a:rPr lang="en-US" dirty="0" smtClean="0"/>
              <a:t>DNS</a:t>
            </a:r>
            <a:r>
              <a:rPr lang="zh-CN" altLang="en-US" dirty="0" smtClean="0"/>
              <a:t>服务以</a:t>
            </a:r>
            <a:r>
              <a:rPr lang="en-US" dirty="0" err="1" smtClean="0"/>
              <a:t>addon</a:t>
            </a:r>
            <a:r>
              <a:rPr lang="zh-CN" altLang="en-US" dirty="0" smtClean="0"/>
              <a:t>的方式，需要安装</a:t>
            </a:r>
            <a:r>
              <a:rPr lang="en-US" dirty="0" err="1" smtClean="0"/>
              <a:t>skydns</a:t>
            </a:r>
            <a:r>
              <a:rPr lang="zh-CN" altLang="en-US" dirty="0" smtClean="0"/>
              <a:t>和</a:t>
            </a:r>
            <a:r>
              <a:rPr lang="en-US" dirty="0" smtClean="0"/>
              <a:t>kube2dns。kube2dns</a:t>
            </a:r>
            <a:r>
              <a:rPr lang="zh-CN" altLang="en-US" dirty="0" smtClean="0"/>
              <a:t>会通过读取</a:t>
            </a:r>
            <a:r>
              <a:rPr lang="en-US" dirty="0" err="1" smtClean="0"/>
              <a:t>Kubernetes</a:t>
            </a:r>
            <a:r>
              <a:rPr lang="en-US" dirty="0" smtClean="0"/>
              <a:t> API</a:t>
            </a:r>
            <a:r>
              <a:rPr lang="zh-CN" altLang="en-US" dirty="0" smtClean="0"/>
              <a:t>获取服务的</a:t>
            </a:r>
            <a:r>
              <a:rPr lang="en-US" dirty="0" err="1" smtClean="0"/>
              <a:t>clusterIP</a:t>
            </a:r>
            <a:r>
              <a:rPr lang="zh-CN" altLang="en-US" dirty="0" smtClean="0"/>
              <a:t>和</a:t>
            </a:r>
            <a:r>
              <a:rPr lang="en-US" dirty="0" smtClean="0"/>
              <a:t>port</a:t>
            </a:r>
            <a:r>
              <a:rPr lang="zh-CN" altLang="en-US" dirty="0" smtClean="0"/>
              <a:t>信息，同时以</a:t>
            </a:r>
            <a:r>
              <a:rPr lang="en-US" dirty="0" smtClean="0"/>
              <a:t>watch</a:t>
            </a:r>
            <a:r>
              <a:rPr lang="zh-CN" altLang="en-US" dirty="0" smtClean="0"/>
              <a:t>的方式检查</a:t>
            </a:r>
            <a:r>
              <a:rPr lang="en-US" dirty="0" smtClean="0"/>
              <a:t>service</a:t>
            </a:r>
            <a:r>
              <a:rPr lang="zh-CN" altLang="en-US" dirty="0" smtClean="0"/>
              <a:t>的变动，及时收集变动信息，并将对于的</a:t>
            </a:r>
            <a:r>
              <a:rPr lang="en-US" dirty="0" err="1" smtClean="0"/>
              <a:t>ip</a:t>
            </a:r>
            <a:r>
              <a:rPr lang="zh-CN" altLang="en-US" dirty="0" smtClean="0"/>
              <a:t>信息提交给</a:t>
            </a:r>
            <a:r>
              <a:rPr lang="en-US" dirty="0" err="1" smtClean="0"/>
              <a:t>etcd</a:t>
            </a:r>
            <a:r>
              <a:rPr lang="zh-CN" altLang="en-US" dirty="0" smtClean="0"/>
              <a:t>存档，而</a:t>
            </a:r>
            <a:r>
              <a:rPr lang="en-US" dirty="0" err="1" smtClean="0"/>
              <a:t>skydns</a:t>
            </a:r>
            <a:r>
              <a:rPr lang="zh-CN" altLang="en-US" dirty="0" smtClean="0"/>
              <a:t>通过</a:t>
            </a:r>
            <a:r>
              <a:rPr lang="en-US" dirty="0" err="1" smtClean="0"/>
              <a:t>etcd</a:t>
            </a:r>
            <a:r>
              <a:rPr lang="zh-CN" altLang="en-US" dirty="0" smtClean="0"/>
              <a:t>内的</a:t>
            </a:r>
            <a:r>
              <a:rPr lang="en-US" dirty="0" smtClean="0"/>
              <a:t>DNS</a:t>
            </a:r>
            <a:r>
              <a:rPr lang="zh-CN" altLang="en-US" dirty="0" smtClean="0"/>
              <a:t>记录信息，开启</a:t>
            </a:r>
            <a:r>
              <a:rPr lang="en-US" altLang="zh-CN" dirty="0" smtClean="0"/>
              <a:t>53</a:t>
            </a:r>
            <a:r>
              <a:rPr lang="zh-CN" altLang="en-US" dirty="0" smtClean="0"/>
              <a:t>端口对外提供服务。大概的</a:t>
            </a:r>
            <a:r>
              <a:rPr lang="en-US" dirty="0" smtClean="0"/>
              <a:t>DNS</a:t>
            </a:r>
            <a:r>
              <a:rPr lang="zh-CN" altLang="en-US" dirty="0" smtClean="0"/>
              <a:t>的域名记录是</a:t>
            </a:r>
            <a:r>
              <a:rPr lang="en-US" dirty="0" err="1" smtClean="0"/>
              <a:t>servicename.namespace.tenx.domain</a:t>
            </a:r>
            <a:r>
              <a:rPr lang="en-US" dirty="0" smtClean="0"/>
              <a:t>, "</a:t>
            </a:r>
            <a:r>
              <a:rPr lang="en-US" dirty="0" err="1" smtClean="0"/>
              <a:t>tenx.domain</a:t>
            </a:r>
            <a:r>
              <a:rPr lang="en-US" dirty="0" smtClean="0"/>
              <a:t>"</a:t>
            </a:r>
            <a:r>
              <a:rPr lang="zh-CN" altLang="en-US" dirty="0" smtClean="0"/>
              <a:t>是提前设置的主域名。</a:t>
            </a:r>
            <a:br>
              <a:rPr lang="zh-CN" altLang="en-US" dirty="0" smtClean="0"/>
            </a:br>
            <a:r>
              <a:rPr lang="zh-CN" altLang="en-US" dirty="0" smtClean="0"/>
              <a:t/>
            </a:r>
            <a:br>
              <a:rPr lang="zh-CN" altLang="en-US" dirty="0" smtClean="0"/>
            </a:br>
            <a:r>
              <a:rPr lang="zh-CN" altLang="en-US" dirty="0" smtClean="0"/>
              <a:t>注意：</a:t>
            </a:r>
            <a:r>
              <a:rPr lang="en-US" dirty="0" err="1" smtClean="0"/>
              <a:t>kube</a:t>
            </a:r>
            <a:r>
              <a:rPr lang="en-US" dirty="0" smtClean="0"/>
              <a:t>-proxy </a:t>
            </a:r>
            <a:r>
              <a:rPr lang="zh-CN" altLang="en-US" dirty="0" smtClean="0"/>
              <a:t>在集群规模较大以后，可能会有访问的性能问题，可以考虑用其他方式替换，比如</a:t>
            </a:r>
            <a:r>
              <a:rPr lang="en-US" dirty="0" err="1" smtClean="0"/>
              <a:t>HAProxy</a:t>
            </a:r>
            <a:r>
              <a:rPr lang="en-US" dirty="0" smtClean="0"/>
              <a:t>，</a:t>
            </a:r>
            <a:r>
              <a:rPr lang="zh-CN" altLang="en-US" dirty="0" smtClean="0"/>
              <a:t>直接导流到</a:t>
            </a:r>
            <a:r>
              <a:rPr lang="en-US" dirty="0" smtClean="0"/>
              <a:t>Service </a:t>
            </a:r>
            <a:r>
              <a:rPr lang="zh-CN" altLang="en-US" dirty="0" smtClean="0"/>
              <a:t>的</a:t>
            </a:r>
            <a:r>
              <a:rPr lang="en-US" dirty="0" err="1" smtClean="0"/>
              <a:t>endpints</a:t>
            </a:r>
            <a:r>
              <a:rPr lang="en-US" dirty="0" smtClean="0"/>
              <a:t> </a:t>
            </a:r>
            <a:r>
              <a:rPr lang="zh-CN" altLang="en-US" dirty="0" smtClean="0"/>
              <a:t>或者 </a:t>
            </a:r>
            <a:r>
              <a:rPr lang="en-US" dirty="0" smtClean="0"/>
              <a:t>Pods</a:t>
            </a:r>
            <a:r>
              <a:rPr lang="zh-CN" altLang="en-US" dirty="0" smtClean="0"/>
              <a:t>上。</a:t>
            </a:r>
            <a:r>
              <a:rPr lang="en-US" dirty="0" err="1" smtClean="0"/>
              <a:t>Kubernetes</a:t>
            </a:r>
            <a:r>
              <a:rPr lang="zh-CN" altLang="en-US" dirty="0" smtClean="0"/>
              <a:t>官方也在修复这个问题。</a:t>
            </a:r>
            <a:endParaRPr lang="en-US" altLang="zh-CN" dirty="0" smtClean="0"/>
          </a:p>
          <a:p>
            <a:r>
              <a:rPr lang="en-US" altLang="zh-CN" b="1" dirty="0" smtClean="0"/>
              <a:t>3</a:t>
            </a:r>
            <a:r>
              <a:rPr lang="zh-CN" altLang="en-US" b="1" dirty="0" smtClean="0"/>
              <a:t>）资源管理</a:t>
            </a:r>
          </a:p>
          <a:p>
            <a:pPr lvl="1"/>
            <a:r>
              <a:rPr lang="zh-CN" altLang="en-US" dirty="0" smtClean="0"/>
              <a:t>有</a:t>
            </a:r>
            <a:r>
              <a:rPr lang="en-US" altLang="zh-CN" dirty="0" smtClean="0"/>
              <a:t>3 </a:t>
            </a:r>
            <a:r>
              <a:rPr lang="zh-CN" altLang="en-US" dirty="0" smtClean="0"/>
              <a:t>个层次的资源限制方式，分别在</a:t>
            </a:r>
            <a:r>
              <a:rPr lang="en-US" dirty="0" err="1" smtClean="0"/>
              <a:t>Container、Pod、Namespace</a:t>
            </a:r>
            <a:r>
              <a:rPr lang="en-US" dirty="0" smtClean="0"/>
              <a:t> </a:t>
            </a:r>
            <a:r>
              <a:rPr lang="zh-CN" altLang="en-US" dirty="0" smtClean="0"/>
              <a:t>层次。</a:t>
            </a:r>
            <a:r>
              <a:rPr lang="en-US" dirty="0" smtClean="0"/>
              <a:t>Container</a:t>
            </a:r>
            <a:r>
              <a:rPr lang="zh-CN" altLang="en-US" dirty="0" smtClean="0"/>
              <a:t>层次主要利用容器本身的支持，比如</a:t>
            </a:r>
            <a:r>
              <a:rPr lang="en-US" dirty="0" err="1" smtClean="0"/>
              <a:t>Docker</a:t>
            </a:r>
            <a:r>
              <a:rPr lang="en-US" dirty="0" smtClean="0"/>
              <a:t> </a:t>
            </a:r>
            <a:r>
              <a:rPr lang="zh-CN" altLang="en-US" dirty="0" smtClean="0"/>
              <a:t>对</a:t>
            </a:r>
            <a:r>
              <a:rPr lang="en-US" dirty="0" smtClean="0"/>
              <a:t>CPU、</a:t>
            </a:r>
            <a:r>
              <a:rPr lang="zh-CN" altLang="en-US" dirty="0" smtClean="0"/>
              <a:t>内存、磁盘、网络等的支持；</a:t>
            </a:r>
            <a:r>
              <a:rPr lang="en-US" dirty="0" smtClean="0"/>
              <a:t>Pod</a:t>
            </a:r>
            <a:r>
              <a:rPr lang="zh-CN" altLang="en-US" dirty="0" smtClean="0"/>
              <a:t>方面可以限制系统内创建</a:t>
            </a:r>
            <a:r>
              <a:rPr lang="en-US" dirty="0" smtClean="0"/>
              <a:t>Pod</a:t>
            </a:r>
            <a:r>
              <a:rPr lang="zh-CN" altLang="en-US" dirty="0" smtClean="0"/>
              <a:t>的资源范围，比如最大或者最小的</a:t>
            </a:r>
            <a:r>
              <a:rPr lang="en-US" dirty="0" err="1" smtClean="0"/>
              <a:t>CPU、memory</a:t>
            </a:r>
            <a:r>
              <a:rPr lang="zh-CN" altLang="en-US" dirty="0" smtClean="0"/>
              <a:t>需求；</a:t>
            </a:r>
            <a:r>
              <a:rPr lang="en-US" dirty="0" smtClean="0"/>
              <a:t>Namespace</a:t>
            </a:r>
            <a:r>
              <a:rPr lang="zh-CN" altLang="en-US" dirty="0" smtClean="0"/>
              <a:t>层次就是对用户级别的资源限额了，包括</a:t>
            </a:r>
            <a:r>
              <a:rPr lang="en-US" dirty="0" smtClean="0"/>
              <a:t>CPU、</a:t>
            </a:r>
            <a:r>
              <a:rPr lang="zh-CN" altLang="en-US" dirty="0" smtClean="0"/>
              <a:t>内存，还可以限定</a:t>
            </a:r>
            <a:r>
              <a:rPr lang="en-US" dirty="0" err="1" smtClean="0"/>
              <a:t>Pod、rc、service</a:t>
            </a:r>
            <a:r>
              <a:rPr lang="zh-CN" altLang="en-US" dirty="0" smtClean="0"/>
              <a:t>的数量。</a:t>
            </a:r>
            <a:endParaRPr lang="en-US" dirty="0"/>
          </a:p>
        </p:txBody>
      </p:sp>
      <p:sp>
        <p:nvSpPr>
          <p:cNvPr id="3" name="Content Placeholder 2"/>
          <p:cNvSpPr>
            <a:spLocks noGrp="1"/>
          </p:cNvSpPr>
          <p:nvPr>
            <p:ph sz="quarter" idx="10"/>
          </p:nvPr>
        </p:nvSpPr>
        <p:spPr/>
        <p:txBody>
          <a:bodyPr/>
          <a:lstStyle/>
          <a:p>
            <a:r>
              <a:rPr lang="en-US" dirty="0" smtClean="0"/>
              <a:t>http://www.oschina.net/question/2432428_246729</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hlinkClick r:id="rId2"/>
              </a:rPr>
              <a:t>Kubernetes</a:t>
            </a:r>
            <a:r>
              <a:rPr lang="en-US" dirty="0" smtClean="0">
                <a:hlinkClick r:id="rId2"/>
              </a:rPr>
              <a:t> </a:t>
            </a:r>
            <a:r>
              <a:rPr lang="zh-CN" altLang="en-US" dirty="0" smtClean="0">
                <a:hlinkClick r:id="rId2"/>
              </a:rPr>
              <a:t>的主要特性和经验分享</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altLang="zh-CN" b="1" dirty="0" smtClean="0"/>
              <a:t>4</a:t>
            </a:r>
            <a:r>
              <a:rPr lang="zh-CN" altLang="en-US" b="1" dirty="0" smtClean="0"/>
              <a:t>）高可用</a:t>
            </a:r>
          </a:p>
          <a:p>
            <a:pPr lvl="1"/>
            <a:r>
              <a:rPr lang="zh-CN" altLang="en-US" dirty="0" smtClean="0"/>
              <a:t>主要是指</a:t>
            </a:r>
            <a:r>
              <a:rPr lang="en-US" dirty="0" smtClean="0"/>
              <a:t>Master</a:t>
            </a:r>
            <a:r>
              <a:rPr lang="zh-CN" altLang="en-US" dirty="0" smtClean="0"/>
              <a:t>节点的 </a:t>
            </a:r>
            <a:r>
              <a:rPr lang="en-US" dirty="0" smtClean="0"/>
              <a:t>HA</a:t>
            </a:r>
            <a:r>
              <a:rPr lang="zh-CN" altLang="en-US" dirty="0" smtClean="0"/>
              <a:t>方式 官方推荐 利用</a:t>
            </a:r>
            <a:r>
              <a:rPr lang="en-US" dirty="0" err="1" smtClean="0"/>
              <a:t>etcd</a:t>
            </a:r>
            <a:r>
              <a:rPr lang="zh-CN" altLang="en-US" dirty="0" smtClean="0"/>
              <a:t>实现</a:t>
            </a:r>
            <a:r>
              <a:rPr lang="en-US" dirty="0" smtClean="0"/>
              <a:t>master </a:t>
            </a:r>
            <a:r>
              <a:rPr lang="zh-CN" altLang="en-US" dirty="0" smtClean="0"/>
              <a:t>选举，从多个</a:t>
            </a:r>
            <a:r>
              <a:rPr lang="en-US" dirty="0" smtClean="0"/>
              <a:t>Master</a:t>
            </a:r>
            <a:r>
              <a:rPr lang="zh-CN" altLang="en-US" dirty="0" smtClean="0"/>
              <a:t>中得到一个</a:t>
            </a:r>
            <a:r>
              <a:rPr lang="en-US" dirty="0" err="1" smtClean="0"/>
              <a:t>kube-apiserver</a:t>
            </a:r>
            <a:r>
              <a:rPr lang="en-US" dirty="0" smtClean="0"/>
              <a:t> </a:t>
            </a:r>
            <a:r>
              <a:rPr lang="zh-CN" altLang="en-US" dirty="0" smtClean="0"/>
              <a:t>保证至少有一个</a:t>
            </a:r>
            <a:r>
              <a:rPr lang="en-US" dirty="0" smtClean="0"/>
              <a:t>master</a:t>
            </a:r>
            <a:r>
              <a:rPr lang="zh-CN" altLang="en-US" dirty="0" smtClean="0"/>
              <a:t>可用，实现</a:t>
            </a:r>
            <a:r>
              <a:rPr lang="en-US" dirty="0" smtClean="0"/>
              <a:t>high availability。</a:t>
            </a:r>
          </a:p>
          <a:p>
            <a:r>
              <a:rPr lang="en-US" altLang="zh-CN" b="1" dirty="0" smtClean="0"/>
              <a:t>5</a:t>
            </a:r>
            <a:r>
              <a:rPr lang="zh-CN" altLang="en-US" b="1" dirty="0" smtClean="0"/>
              <a:t>） </a:t>
            </a:r>
            <a:r>
              <a:rPr lang="en-US" altLang="zh-CN" b="1" dirty="0" smtClean="0"/>
              <a:t>rolling upgrade</a:t>
            </a:r>
          </a:p>
          <a:p>
            <a:pPr lvl="1"/>
            <a:r>
              <a:rPr lang="en-US" altLang="zh-CN" dirty="0" smtClean="0"/>
              <a:t>RC </a:t>
            </a:r>
            <a:r>
              <a:rPr lang="zh-CN" altLang="en-US" dirty="0" smtClean="0"/>
              <a:t>在开始的设计就是让</a:t>
            </a:r>
            <a:r>
              <a:rPr lang="en-US" altLang="zh-CN" dirty="0" smtClean="0"/>
              <a:t>rolling upgrade</a:t>
            </a:r>
            <a:r>
              <a:rPr lang="zh-CN" altLang="en-US" dirty="0" smtClean="0"/>
              <a:t>变的更容易，通过一个一个替换</a:t>
            </a:r>
            <a:r>
              <a:rPr lang="en-US" altLang="zh-CN" dirty="0" smtClean="0"/>
              <a:t>Pod</a:t>
            </a:r>
            <a:r>
              <a:rPr lang="zh-CN" altLang="en-US" dirty="0" smtClean="0"/>
              <a:t>来更新</a:t>
            </a:r>
            <a:r>
              <a:rPr lang="en-US" altLang="zh-CN" dirty="0" smtClean="0"/>
              <a:t>service</a:t>
            </a:r>
            <a:r>
              <a:rPr lang="zh-CN" altLang="en-US" dirty="0" smtClean="0"/>
              <a:t>，实现服务中断时间的最小化。基本思路是创建一个复本为</a:t>
            </a:r>
            <a:r>
              <a:rPr lang="en-US" altLang="zh-CN" dirty="0" smtClean="0"/>
              <a:t>1</a:t>
            </a:r>
            <a:r>
              <a:rPr lang="zh-CN" altLang="en-US" dirty="0" smtClean="0"/>
              <a:t>的新的</a:t>
            </a:r>
            <a:r>
              <a:rPr lang="en-US" altLang="zh-CN" dirty="0" err="1" smtClean="0"/>
              <a:t>rc</a:t>
            </a:r>
            <a:r>
              <a:rPr lang="zh-CN" altLang="en-US" dirty="0" smtClean="0"/>
              <a:t>，并逐步减少老的</a:t>
            </a:r>
            <a:r>
              <a:rPr lang="en-US" altLang="zh-CN" dirty="0" err="1" smtClean="0"/>
              <a:t>rc</a:t>
            </a:r>
            <a:r>
              <a:rPr lang="zh-CN" altLang="en-US" dirty="0" smtClean="0"/>
              <a:t>的复本、增加新的</a:t>
            </a:r>
            <a:r>
              <a:rPr lang="en-US" altLang="zh-CN" dirty="0" err="1" smtClean="0"/>
              <a:t>rc</a:t>
            </a:r>
            <a:r>
              <a:rPr lang="zh-CN" altLang="en-US" dirty="0" smtClean="0"/>
              <a:t>的复本，在老的</a:t>
            </a:r>
            <a:r>
              <a:rPr lang="en-US" altLang="zh-CN" dirty="0" err="1" smtClean="0"/>
              <a:t>rc</a:t>
            </a:r>
            <a:r>
              <a:rPr lang="zh-CN" altLang="en-US" dirty="0" smtClean="0"/>
              <a:t>数量为</a:t>
            </a:r>
            <a:r>
              <a:rPr lang="en-US" altLang="zh-CN" dirty="0" smtClean="0"/>
              <a:t>0</a:t>
            </a:r>
            <a:r>
              <a:rPr lang="zh-CN" altLang="en-US" dirty="0" smtClean="0"/>
              <a:t>时将其删除。</a:t>
            </a:r>
            <a:endParaRPr lang="en-US" dirty="0" smtClean="0"/>
          </a:p>
        </p:txBody>
      </p:sp>
      <p:sp>
        <p:nvSpPr>
          <p:cNvPr id="3" name="Content Placeholder 2"/>
          <p:cNvSpPr>
            <a:spLocks noGrp="1"/>
          </p:cNvSpPr>
          <p:nvPr>
            <p:ph sz="quarter" idx="10"/>
          </p:nvPr>
        </p:nvSpPr>
        <p:spPr/>
        <p:txBody>
          <a:bodyPr/>
          <a:lstStyle/>
          <a:p>
            <a:r>
              <a:rPr lang="en-US" dirty="0" smtClean="0"/>
              <a:t>http://www.oschina.net/question/2432428_246729</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hlinkClick r:id="rId2"/>
              </a:rPr>
              <a:t>Kubernetes</a:t>
            </a:r>
            <a:r>
              <a:rPr lang="en-US" dirty="0" smtClean="0">
                <a:hlinkClick r:id="rId2"/>
              </a:rPr>
              <a:t> </a:t>
            </a:r>
            <a:r>
              <a:rPr lang="zh-CN" altLang="en-US" dirty="0" smtClean="0">
                <a:hlinkClick r:id="rId2"/>
              </a:rPr>
              <a:t>的主要特性和经验分享</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3724275" y="1219200"/>
            <a:ext cx="3590925" cy="29439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altLang="zh-CN" b="1" dirty="0" smtClean="0">
                <a:solidFill>
                  <a:srgbClr val="FF0000"/>
                </a:solidFill>
              </a:rPr>
              <a:t>1</a:t>
            </a:r>
            <a:r>
              <a:rPr lang="zh-CN" altLang="en-US" b="1" dirty="0" smtClean="0">
                <a:solidFill>
                  <a:srgbClr val="FF0000"/>
                </a:solidFill>
              </a:rPr>
              <a:t>）： </a:t>
            </a:r>
            <a:r>
              <a:rPr lang="en-US" altLang="zh-CN" dirty="0" smtClean="0"/>
              <a:t>kind</a:t>
            </a:r>
            <a:r>
              <a:rPr lang="zh-CN" altLang="en-US" dirty="0" smtClean="0"/>
              <a:t>表明对象有以下三大类别。</a:t>
            </a:r>
          </a:p>
          <a:p>
            <a:pPr lvl="1"/>
            <a:r>
              <a:rPr lang="zh-CN" altLang="en-US" dirty="0" smtClean="0"/>
              <a:t>（</a:t>
            </a:r>
            <a:r>
              <a:rPr lang="en-US" altLang="zh-CN" dirty="0" smtClean="0"/>
              <a:t>1</a:t>
            </a:r>
            <a:r>
              <a:rPr lang="zh-CN" altLang="en-US" dirty="0" smtClean="0"/>
              <a:t>）对象（</a:t>
            </a:r>
            <a:r>
              <a:rPr lang="en-US" altLang="zh-CN" dirty="0" smtClean="0"/>
              <a:t>objects</a:t>
            </a:r>
            <a:r>
              <a:rPr lang="zh-CN" altLang="en-US" dirty="0" smtClean="0"/>
              <a:t>）：代表在系统中的一个永久资源（实体），例如</a:t>
            </a:r>
            <a:r>
              <a:rPr lang="en-US" altLang="zh-CN" dirty="0" smtClean="0"/>
              <a:t>Pod</a:t>
            </a:r>
            <a:r>
              <a:rPr lang="zh-CN" altLang="en-US" dirty="0" smtClean="0"/>
              <a:t>、</a:t>
            </a:r>
            <a:r>
              <a:rPr lang="en-US" altLang="zh-CN" dirty="0" smtClean="0"/>
              <a:t>RC</a:t>
            </a:r>
            <a:r>
              <a:rPr lang="zh-CN" altLang="en-US" dirty="0" smtClean="0"/>
              <a:t>、</a:t>
            </a:r>
            <a:r>
              <a:rPr lang="en-US" altLang="zh-CN" dirty="0" smtClean="0"/>
              <a:t>Service</a:t>
            </a:r>
            <a:r>
              <a:rPr lang="zh-CN" altLang="en-US" dirty="0" smtClean="0"/>
              <a:t>、</a:t>
            </a:r>
            <a:r>
              <a:rPr lang="en-US" altLang="zh-CN" dirty="0" smtClean="0"/>
              <a:t>Namespace</a:t>
            </a:r>
            <a:r>
              <a:rPr lang="zh-CN" altLang="en-US" dirty="0" smtClean="0"/>
              <a:t>及</a:t>
            </a:r>
            <a:r>
              <a:rPr lang="en-US" altLang="zh-CN" dirty="0" smtClean="0"/>
              <a:t>Node</a:t>
            </a:r>
            <a:r>
              <a:rPr lang="zh-CN" altLang="en-US" dirty="0" smtClean="0"/>
              <a:t>等。通过操作这些资源的属性，客户端可以对该对象做创建、修改、删除和获取操作。</a:t>
            </a:r>
          </a:p>
          <a:p>
            <a:pPr lvl="1"/>
            <a:r>
              <a:rPr lang="zh-CN" altLang="en-US" dirty="0" smtClean="0"/>
              <a:t>（</a:t>
            </a:r>
            <a:r>
              <a:rPr lang="en-US" altLang="zh-CN" dirty="0" smtClean="0"/>
              <a:t>2</a:t>
            </a:r>
            <a:r>
              <a:rPr lang="zh-CN" altLang="en-US" dirty="0" smtClean="0"/>
              <a:t>）列表（</a:t>
            </a:r>
            <a:r>
              <a:rPr lang="en-US" altLang="zh-CN" dirty="0" smtClean="0"/>
              <a:t>list</a:t>
            </a:r>
            <a:r>
              <a:rPr lang="zh-CN" altLang="en-US" dirty="0" smtClean="0"/>
              <a:t>）：一个或多个资源类别的集合。列表有一个通用元数据的有限集合。所有列表（</a:t>
            </a:r>
            <a:r>
              <a:rPr lang="en-US" altLang="zh-CN" dirty="0" smtClean="0"/>
              <a:t>lists</a:t>
            </a:r>
            <a:r>
              <a:rPr lang="zh-CN" altLang="en-US" dirty="0" smtClean="0"/>
              <a:t>）通过“</a:t>
            </a:r>
            <a:r>
              <a:rPr lang="en-US" altLang="zh-CN" dirty="0" smtClean="0"/>
              <a:t>items”</a:t>
            </a:r>
            <a:r>
              <a:rPr lang="zh-CN" altLang="en-US" dirty="0" smtClean="0"/>
              <a:t>域获得对象数组。例如</a:t>
            </a:r>
            <a:r>
              <a:rPr lang="en-US" altLang="zh-CN" dirty="0" err="1" smtClean="0"/>
              <a:t>PodLists</a:t>
            </a:r>
            <a:r>
              <a:rPr lang="zh-CN" altLang="en-US" dirty="0" smtClean="0"/>
              <a:t>、</a:t>
            </a:r>
            <a:r>
              <a:rPr lang="en-US" altLang="zh-CN" dirty="0" err="1" smtClean="0"/>
              <a:t>ServiceLists</a:t>
            </a:r>
            <a:r>
              <a:rPr lang="zh-CN" altLang="en-US" dirty="0" smtClean="0"/>
              <a:t>、</a:t>
            </a:r>
            <a:r>
              <a:rPr lang="en-US" altLang="zh-CN" dirty="0" err="1" smtClean="0"/>
              <a:t>NodeLists</a:t>
            </a:r>
            <a:r>
              <a:rPr lang="zh-CN" altLang="en-US" dirty="0" smtClean="0"/>
              <a:t>。大部分定义在系统中的对象都有一个返回所有资源（</a:t>
            </a:r>
            <a:r>
              <a:rPr lang="en-US" altLang="zh-CN" dirty="0" smtClean="0"/>
              <a:t>resource</a:t>
            </a:r>
            <a:r>
              <a:rPr lang="zh-CN" altLang="en-US" dirty="0" smtClean="0"/>
              <a:t>）集合的端点，以及零到多个返回所有资源集合的子集的端点。某些对象有可能是单例对象（</a:t>
            </a:r>
            <a:r>
              <a:rPr lang="en-US" altLang="zh-CN" dirty="0" smtClean="0"/>
              <a:t>singletons</a:t>
            </a:r>
            <a:r>
              <a:rPr lang="zh-CN" altLang="en-US" dirty="0" smtClean="0"/>
              <a:t>），例如当前用户、系统默认用户等，这些对象没有列表。</a:t>
            </a:r>
          </a:p>
          <a:p>
            <a:pPr lvl="1"/>
            <a:r>
              <a:rPr lang="zh-CN" altLang="en-US" dirty="0" smtClean="0"/>
              <a:t>（</a:t>
            </a:r>
            <a:r>
              <a:rPr lang="en-US" altLang="zh-CN" dirty="0" smtClean="0"/>
              <a:t>3</a:t>
            </a:r>
            <a:r>
              <a:rPr lang="zh-CN" altLang="en-US" dirty="0" smtClean="0"/>
              <a:t>）简单类别（</a:t>
            </a:r>
            <a:r>
              <a:rPr lang="en-US" altLang="zh-CN" dirty="0" smtClean="0"/>
              <a:t>simple</a:t>
            </a:r>
            <a:r>
              <a:rPr lang="zh-CN" altLang="en-US" dirty="0" smtClean="0"/>
              <a:t>）：该类别包含作用在对象上的特殊行为和非持久实体。该类别限制了使用范围，它有一个通用元数据的有限集合，例如</a:t>
            </a:r>
            <a:r>
              <a:rPr lang="en-US" altLang="zh-CN" dirty="0" smtClean="0"/>
              <a:t>Binding</a:t>
            </a:r>
            <a:r>
              <a:rPr lang="zh-CN" altLang="en-US" dirty="0" smtClean="0"/>
              <a:t>、 </a:t>
            </a:r>
            <a:r>
              <a:rPr lang="en-US" altLang="zh-CN" dirty="0" smtClean="0"/>
              <a:t>Status</a:t>
            </a:r>
            <a:r>
              <a:rPr lang="zh-CN" altLang="en-US" dirty="0" smtClean="0"/>
              <a:t>。</a:t>
            </a:r>
          </a:p>
          <a:p>
            <a:r>
              <a:rPr lang="en-US" altLang="zh-CN" b="1" dirty="0" smtClean="0">
                <a:solidFill>
                  <a:srgbClr val="FF0000"/>
                </a:solidFill>
              </a:rPr>
              <a:t>2</a:t>
            </a:r>
            <a:r>
              <a:rPr lang="zh-CN" altLang="en-US" b="1" dirty="0" smtClean="0">
                <a:solidFill>
                  <a:srgbClr val="FF0000"/>
                </a:solidFill>
              </a:rPr>
              <a:t>）： </a:t>
            </a:r>
            <a:r>
              <a:rPr lang="en-US" altLang="zh-CN" dirty="0" smtClean="0"/>
              <a:t>Metadata</a:t>
            </a:r>
            <a:r>
              <a:rPr lang="zh-CN" altLang="en-US" dirty="0" smtClean="0"/>
              <a:t>是资源对象的元数据定义，是集合类的元素类型，包含一组由不同名称定义的属性。在</a:t>
            </a:r>
            <a:r>
              <a:rPr lang="en-US" altLang="zh-CN" dirty="0" err="1" smtClean="0"/>
              <a:t>Kubernetes</a:t>
            </a:r>
            <a:r>
              <a:rPr lang="zh-CN" altLang="en-US" dirty="0" smtClean="0"/>
              <a:t>中每个资源对象都必须包含以下</a:t>
            </a:r>
            <a:r>
              <a:rPr lang="en-US" altLang="zh-CN" dirty="0" smtClean="0"/>
              <a:t>3</a:t>
            </a:r>
            <a:r>
              <a:rPr lang="zh-CN" altLang="en-US" dirty="0" smtClean="0"/>
              <a:t>种</a:t>
            </a:r>
            <a:r>
              <a:rPr lang="en-US" altLang="zh-CN" dirty="0" smtClean="0"/>
              <a:t>Metadata</a:t>
            </a:r>
            <a:r>
              <a:rPr lang="zh-CN" altLang="en-US" dirty="0" smtClean="0"/>
              <a:t>。</a:t>
            </a:r>
          </a:p>
          <a:p>
            <a:pPr lvl="1"/>
            <a:r>
              <a:rPr lang="zh-CN" altLang="en-US" dirty="0" smtClean="0"/>
              <a:t>（</a:t>
            </a:r>
            <a:r>
              <a:rPr lang="en-US" altLang="zh-CN" dirty="0" smtClean="0"/>
              <a:t>1</a:t>
            </a:r>
            <a:r>
              <a:rPr lang="zh-CN" altLang="en-US" dirty="0" smtClean="0"/>
              <a:t>）</a:t>
            </a:r>
            <a:r>
              <a:rPr lang="en-US" altLang="zh-CN" dirty="0" smtClean="0"/>
              <a:t>namespace</a:t>
            </a:r>
            <a:r>
              <a:rPr lang="zh-CN" altLang="en-US" dirty="0" smtClean="0"/>
              <a:t>：对象所属的命名空间，如果不指定，系统则会将对象置于名为“</a:t>
            </a:r>
            <a:r>
              <a:rPr lang="en-US" altLang="zh-CN" dirty="0" smtClean="0"/>
              <a:t>default”</a:t>
            </a:r>
            <a:r>
              <a:rPr lang="zh-CN" altLang="en-US" dirty="0" smtClean="0"/>
              <a:t>的系统命名空间中。 </a:t>
            </a:r>
            <a:br>
              <a:rPr lang="zh-CN" altLang="en-US" dirty="0" smtClean="0"/>
            </a:br>
            <a:r>
              <a:rPr lang="zh-CN" altLang="en-US" dirty="0" smtClean="0"/>
              <a:t>（</a:t>
            </a:r>
            <a:r>
              <a:rPr lang="en-US" altLang="zh-CN" dirty="0" smtClean="0"/>
              <a:t>2</a:t>
            </a:r>
            <a:r>
              <a:rPr lang="zh-CN" altLang="en-US" dirty="0" smtClean="0"/>
              <a:t>）</a:t>
            </a:r>
            <a:r>
              <a:rPr lang="en-US" altLang="zh-CN" dirty="0" smtClean="0"/>
              <a:t>name</a:t>
            </a:r>
            <a:r>
              <a:rPr lang="zh-CN" altLang="en-US" dirty="0" smtClean="0"/>
              <a:t>：对象的名字，在一个命名空间中名字应具备唯一性。 </a:t>
            </a:r>
            <a:br>
              <a:rPr lang="zh-CN" altLang="en-US" dirty="0" smtClean="0"/>
            </a:br>
            <a:r>
              <a:rPr lang="zh-CN" altLang="en-US" dirty="0" smtClean="0"/>
              <a:t>（</a:t>
            </a:r>
            <a:r>
              <a:rPr lang="en-US" altLang="zh-CN" dirty="0" smtClean="0"/>
              <a:t>3</a:t>
            </a:r>
            <a:r>
              <a:rPr lang="zh-CN" altLang="en-US" dirty="0" smtClean="0"/>
              <a:t>）</a:t>
            </a:r>
            <a:r>
              <a:rPr lang="en-US" altLang="zh-CN" dirty="0" err="1" smtClean="0"/>
              <a:t>uid</a:t>
            </a:r>
            <a:r>
              <a:rPr lang="zh-CN" altLang="en-US" dirty="0" smtClean="0"/>
              <a:t>：系统为每个对象生成的唯一</a:t>
            </a:r>
            <a:r>
              <a:rPr lang="en-US" altLang="zh-CN" dirty="0" smtClean="0"/>
              <a:t>ID</a:t>
            </a:r>
            <a:r>
              <a:rPr lang="zh-CN" altLang="en-US" dirty="0" smtClean="0"/>
              <a:t>，符合</a:t>
            </a:r>
            <a:r>
              <a:rPr lang="en-US" altLang="zh-CN" dirty="0" smtClean="0"/>
              <a:t>RFC 4122</a:t>
            </a:r>
            <a:r>
              <a:rPr lang="zh-CN" altLang="en-US" dirty="0" smtClean="0"/>
              <a:t>规范的定义。</a:t>
            </a:r>
          </a:p>
          <a:p>
            <a:pPr lvl="1"/>
            <a:r>
              <a:rPr lang="zh-CN" altLang="en-US" dirty="0" smtClean="0"/>
              <a:t>此外，每种对象还应该包含以下几个重要元数据。</a:t>
            </a:r>
          </a:p>
          <a:p>
            <a:pPr lvl="2"/>
            <a:r>
              <a:rPr lang="en-US" altLang="zh-CN" dirty="0" smtClean="0"/>
              <a:t>labels</a:t>
            </a:r>
            <a:r>
              <a:rPr lang="zh-CN" altLang="en-US" dirty="0" smtClean="0"/>
              <a:t>：用户可定义的“标签”，键和值都为字符串的</a:t>
            </a:r>
            <a:r>
              <a:rPr lang="en-US" altLang="zh-CN" dirty="0" smtClean="0"/>
              <a:t>map</a:t>
            </a:r>
            <a:r>
              <a:rPr lang="zh-CN" altLang="en-US" dirty="0" smtClean="0"/>
              <a:t>，是对象进行组织和分类的一种手段，通常用于标签选择器（</a:t>
            </a:r>
            <a:r>
              <a:rPr lang="en-US" altLang="zh-CN" dirty="0" smtClean="0"/>
              <a:t>Label Selector</a:t>
            </a:r>
            <a:r>
              <a:rPr lang="zh-CN" altLang="en-US" dirty="0" smtClean="0"/>
              <a:t>），用来匹配目标对象。</a:t>
            </a:r>
          </a:p>
          <a:p>
            <a:pPr lvl="2"/>
            <a:r>
              <a:rPr lang="en-US" altLang="zh-CN" b="1" dirty="0" smtClean="0">
                <a:solidFill>
                  <a:srgbClr val="FF0000"/>
                </a:solidFill>
              </a:rPr>
              <a:t>annotations</a:t>
            </a:r>
            <a:r>
              <a:rPr lang="zh-CN" altLang="en-US" b="1" dirty="0" smtClean="0">
                <a:solidFill>
                  <a:srgbClr val="FF0000"/>
                </a:solidFill>
              </a:rPr>
              <a:t>：用户可定义的“注解”，键和值都为字符串的</a:t>
            </a:r>
            <a:r>
              <a:rPr lang="en-US" altLang="zh-CN" b="1" dirty="0" smtClean="0">
                <a:solidFill>
                  <a:srgbClr val="FF0000"/>
                </a:solidFill>
              </a:rPr>
              <a:t>map</a:t>
            </a:r>
            <a:r>
              <a:rPr lang="zh-CN" altLang="en-US" b="1" dirty="0" smtClean="0">
                <a:solidFill>
                  <a:srgbClr val="FF0000"/>
                </a:solidFill>
              </a:rPr>
              <a:t>，被</a:t>
            </a:r>
            <a:r>
              <a:rPr lang="en-US" altLang="zh-CN" b="1" dirty="0" err="1" smtClean="0">
                <a:solidFill>
                  <a:srgbClr val="FF0000"/>
                </a:solidFill>
              </a:rPr>
              <a:t>Kubernetes</a:t>
            </a:r>
            <a:r>
              <a:rPr lang="zh-CN" altLang="en-US" b="1" dirty="0" smtClean="0">
                <a:solidFill>
                  <a:srgbClr val="FF0000"/>
                </a:solidFill>
              </a:rPr>
              <a:t>内部进程或者某些外部工具使用，用于存储和获取关于该对象的特定元数据。</a:t>
            </a:r>
          </a:p>
          <a:p>
            <a:pPr lvl="2"/>
            <a:r>
              <a:rPr lang="en-US" altLang="zh-CN" dirty="0" err="1" smtClean="0"/>
              <a:t>resourceVersion</a:t>
            </a:r>
            <a:r>
              <a:rPr lang="zh-CN" altLang="en-US" dirty="0" smtClean="0"/>
              <a:t>：用于识别该资源内部版本号的字符串，在用于</a:t>
            </a:r>
            <a:r>
              <a:rPr lang="en-US" altLang="zh-CN" dirty="0" smtClean="0"/>
              <a:t>Watch</a:t>
            </a:r>
            <a:r>
              <a:rPr lang="zh-CN" altLang="en-US" dirty="0" smtClean="0"/>
              <a:t>操作时，可以避免在</a:t>
            </a:r>
            <a:r>
              <a:rPr lang="en-US" altLang="zh-CN" dirty="0" smtClean="0"/>
              <a:t>GET</a:t>
            </a:r>
            <a:r>
              <a:rPr lang="zh-CN" altLang="en-US" dirty="0" smtClean="0"/>
              <a:t>操作和下一次</a:t>
            </a:r>
            <a:r>
              <a:rPr lang="en-US" altLang="zh-CN" dirty="0" smtClean="0"/>
              <a:t>Watch</a:t>
            </a:r>
            <a:r>
              <a:rPr lang="zh-CN" altLang="en-US" dirty="0" smtClean="0"/>
              <a:t>操作之间造成的信息不一致，客户端可以用它来判断资源是否改变。该值应该被客户端看作不透明，且不做任何修改就返回给服务端。客户端不应该假定版本信息具有跨命名空间、跨不同资源类别、跨不同服务器的含义。</a:t>
            </a:r>
          </a:p>
          <a:p>
            <a:pPr lvl="2"/>
            <a:r>
              <a:rPr lang="en-US" altLang="zh-CN" dirty="0" err="1" smtClean="0"/>
              <a:t>creationTimestamp</a:t>
            </a:r>
            <a:r>
              <a:rPr lang="zh-CN" altLang="en-US" dirty="0" smtClean="0"/>
              <a:t>：系统记录创建对象时的时间戳，符合</a:t>
            </a:r>
            <a:r>
              <a:rPr lang="en-US" altLang="zh-CN" dirty="0" smtClean="0"/>
              <a:t>RFC 3339</a:t>
            </a:r>
            <a:r>
              <a:rPr lang="zh-CN" altLang="en-US" dirty="0" smtClean="0"/>
              <a:t>规范。</a:t>
            </a:r>
          </a:p>
          <a:p>
            <a:pPr lvl="2"/>
            <a:r>
              <a:rPr lang="en-US" altLang="zh-CN" dirty="0" err="1" smtClean="0"/>
              <a:t>deletionTimestamp</a:t>
            </a:r>
            <a:r>
              <a:rPr lang="zh-CN" altLang="en-US" dirty="0" smtClean="0"/>
              <a:t>：系统记录删除对象时的时间戳，符合</a:t>
            </a:r>
            <a:r>
              <a:rPr lang="en-US" altLang="zh-CN" dirty="0" smtClean="0"/>
              <a:t>RFC 3339</a:t>
            </a:r>
            <a:r>
              <a:rPr lang="zh-CN" altLang="en-US" dirty="0" smtClean="0"/>
              <a:t>规范。</a:t>
            </a:r>
          </a:p>
          <a:p>
            <a:pPr lvl="2"/>
            <a:r>
              <a:rPr lang="en-US" altLang="zh-CN" dirty="0" err="1" smtClean="0"/>
              <a:t>selfLink</a:t>
            </a:r>
            <a:r>
              <a:rPr lang="zh-CN" altLang="en-US" dirty="0" smtClean="0"/>
              <a:t>：通过</a:t>
            </a:r>
            <a:r>
              <a:rPr lang="en-US" altLang="zh-CN" dirty="0" smtClean="0"/>
              <a:t>API</a:t>
            </a:r>
            <a:r>
              <a:rPr lang="zh-CN" altLang="en-US" dirty="0" smtClean="0"/>
              <a:t>访问资源自身的</a:t>
            </a:r>
            <a:r>
              <a:rPr lang="en-US" altLang="zh-CN" dirty="0" smtClean="0"/>
              <a:t>URL</a:t>
            </a:r>
            <a:r>
              <a:rPr lang="zh-CN" altLang="en-US" dirty="0" smtClean="0"/>
              <a:t>，例如一个</a:t>
            </a:r>
            <a:r>
              <a:rPr lang="en-US" altLang="zh-CN" dirty="0" smtClean="0"/>
              <a:t>Pod</a:t>
            </a:r>
            <a:r>
              <a:rPr lang="zh-CN" altLang="en-US" dirty="0" smtClean="0"/>
              <a:t>的</a:t>
            </a:r>
            <a:r>
              <a:rPr lang="en-US" altLang="zh-CN" dirty="0" smtClean="0"/>
              <a:t>link</a:t>
            </a:r>
            <a:r>
              <a:rPr lang="zh-CN" altLang="en-US" dirty="0" smtClean="0"/>
              <a:t>可能是</a:t>
            </a:r>
            <a:r>
              <a:rPr lang="en-US" altLang="zh-CN" dirty="0" smtClean="0"/>
              <a:t>/</a:t>
            </a:r>
            <a:r>
              <a:rPr lang="en-US" altLang="zh-CN" dirty="0" err="1" smtClean="0"/>
              <a:t>api</a:t>
            </a:r>
            <a:r>
              <a:rPr lang="en-US" altLang="zh-CN" dirty="0" smtClean="0"/>
              <a:t>/v1/namespaces/ default/pods/frontend-o8bg4</a:t>
            </a:r>
            <a:r>
              <a:rPr lang="zh-CN" altLang="en-US" dirty="0" smtClean="0"/>
              <a:t>。</a:t>
            </a:r>
          </a:p>
          <a:p>
            <a:endParaRPr lang="en-US" dirty="0"/>
          </a:p>
        </p:txBody>
      </p:sp>
      <p:sp>
        <p:nvSpPr>
          <p:cNvPr id="3" name="Content Placeholder 2"/>
          <p:cNvSpPr>
            <a:spLocks noGrp="1"/>
          </p:cNvSpPr>
          <p:nvPr>
            <p:ph sz="quarter" idx="10"/>
          </p:nvPr>
        </p:nvSpPr>
        <p:spPr/>
        <p:txBody>
          <a:bodyPr/>
          <a:lstStyle/>
          <a:p>
            <a:r>
              <a:rPr lang="en-US" dirty="0" smtClean="0"/>
              <a:t>http://geek.csdn.net/news/detail/57265</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Kubernetes</a:t>
            </a:r>
            <a:r>
              <a:rPr lang="en-US" dirty="0" smtClean="0"/>
              <a:t> API</a:t>
            </a:r>
            <a:r>
              <a:rPr lang="zh-CN" altLang="en-US" dirty="0" smtClean="0"/>
              <a:t>概述</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altLang="zh-CN" b="1" dirty="0" smtClean="0">
                <a:solidFill>
                  <a:srgbClr val="FF0000"/>
                </a:solidFill>
              </a:rPr>
              <a:t>3</a:t>
            </a:r>
            <a:r>
              <a:rPr lang="zh-CN" altLang="en-US" b="1" dirty="0" smtClean="0">
                <a:solidFill>
                  <a:srgbClr val="FF0000"/>
                </a:solidFill>
              </a:rPr>
              <a:t>）： </a:t>
            </a:r>
            <a:r>
              <a:rPr lang="en-US" altLang="zh-CN" dirty="0" smtClean="0"/>
              <a:t>spec</a:t>
            </a:r>
            <a:r>
              <a:rPr lang="zh-CN" altLang="en-US" dirty="0" smtClean="0"/>
              <a:t>是集合类的元素类型，用户对需要管理的对象进行详细描述的主体部分都在</a:t>
            </a:r>
            <a:r>
              <a:rPr lang="en-US" altLang="zh-CN" dirty="0" smtClean="0"/>
              <a:t>spec</a:t>
            </a:r>
            <a:r>
              <a:rPr lang="zh-CN" altLang="en-US" dirty="0" smtClean="0"/>
              <a:t>里给出，</a:t>
            </a:r>
            <a:r>
              <a:rPr lang="zh-CN" altLang="en-US" b="1" dirty="0" smtClean="0">
                <a:solidFill>
                  <a:srgbClr val="FF0000"/>
                </a:solidFill>
              </a:rPr>
              <a:t>它会被</a:t>
            </a:r>
            <a:r>
              <a:rPr lang="en-US" altLang="zh-CN" b="1" dirty="0" err="1" smtClean="0">
                <a:solidFill>
                  <a:srgbClr val="FF0000"/>
                </a:solidFill>
              </a:rPr>
              <a:t>Kubernetes</a:t>
            </a:r>
            <a:r>
              <a:rPr lang="zh-CN" altLang="en-US" b="1" dirty="0" smtClean="0">
                <a:solidFill>
                  <a:srgbClr val="FF0000"/>
                </a:solidFill>
              </a:rPr>
              <a:t>持久化到</a:t>
            </a:r>
            <a:r>
              <a:rPr lang="en-US" altLang="zh-CN" b="1" dirty="0" err="1" smtClean="0">
                <a:solidFill>
                  <a:srgbClr val="FF0000"/>
                </a:solidFill>
              </a:rPr>
              <a:t>etcd</a:t>
            </a:r>
            <a:r>
              <a:rPr lang="zh-CN" altLang="en-US" b="1" dirty="0" smtClean="0">
                <a:solidFill>
                  <a:srgbClr val="FF0000"/>
                </a:solidFill>
              </a:rPr>
              <a:t>中保存</a:t>
            </a:r>
            <a:r>
              <a:rPr lang="zh-CN" altLang="en-US" dirty="0" smtClean="0"/>
              <a:t>，系统通过</a:t>
            </a:r>
            <a:r>
              <a:rPr lang="en-US" altLang="zh-CN" dirty="0" smtClean="0"/>
              <a:t>spec</a:t>
            </a:r>
            <a:r>
              <a:rPr lang="zh-CN" altLang="en-US" dirty="0" smtClean="0"/>
              <a:t>的描述来创建或更新对象，以达到用户期望的对象运行状态。</a:t>
            </a:r>
            <a:r>
              <a:rPr lang="en-US" altLang="zh-CN" dirty="0" smtClean="0"/>
              <a:t>spec</a:t>
            </a:r>
            <a:r>
              <a:rPr lang="zh-CN" altLang="en-US" dirty="0" smtClean="0"/>
              <a:t>的内容既包括用户提供的配置设置、默认值、属性的初始化值，也包括在对象创建过程中由其他相关组件（例如</a:t>
            </a:r>
            <a:r>
              <a:rPr lang="en-US" altLang="zh-CN" dirty="0" smtClean="0"/>
              <a:t>schedulers</a:t>
            </a:r>
            <a:r>
              <a:rPr lang="zh-CN" altLang="en-US" dirty="0" smtClean="0"/>
              <a:t>、</a:t>
            </a:r>
            <a:r>
              <a:rPr lang="en-US" altLang="zh-CN" dirty="0" smtClean="0"/>
              <a:t>auto-</a:t>
            </a:r>
            <a:r>
              <a:rPr lang="en-US" altLang="zh-CN" dirty="0" err="1" smtClean="0"/>
              <a:t>scalers</a:t>
            </a:r>
            <a:r>
              <a:rPr lang="zh-CN" altLang="en-US" dirty="0" smtClean="0"/>
              <a:t>）创建或修改的对象属性，比如</a:t>
            </a:r>
            <a:r>
              <a:rPr lang="en-US" altLang="zh-CN" dirty="0" smtClean="0"/>
              <a:t>Pod</a:t>
            </a:r>
            <a:r>
              <a:rPr lang="zh-CN" altLang="en-US" dirty="0" smtClean="0"/>
              <a:t>的</a:t>
            </a:r>
            <a:r>
              <a:rPr lang="en-US" altLang="zh-CN" dirty="0" smtClean="0"/>
              <a:t>Service IP</a:t>
            </a:r>
            <a:r>
              <a:rPr lang="zh-CN" altLang="en-US" dirty="0" smtClean="0"/>
              <a:t>地址。</a:t>
            </a:r>
            <a:r>
              <a:rPr lang="zh-CN" altLang="en-US" dirty="0" smtClean="0">
                <a:solidFill>
                  <a:srgbClr val="FF0000"/>
                </a:solidFill>
              </a:rPr>
              <a:t>如果</a:t>
            </a:r>
            <a:r>
              <a:rPr lang="en-US" altLang="zh-CN" dirty="0" smtClean="0">
                <a:solidFill>
                  <a:srgbClr val="FF0000"/>
                </a:solidFill>
              </a:rPr>
              <a:t>spec</a:t>
            </a:r>
            <a:r>
              <a:rPr lang="zh-CN" altLang="en-US" dirty="0" smtClean="0">
                <a:solidFill>
                  <a:srgbClr val="FF0000"/>
                </a:solidFill>
              </a:rPr>
              <a:t>被删除，那么该对象将会从系统中被删除。</a:t>
            </a:r>
            <a:endParaRPr lang="en-US" altLang="zh-CN" dirty="0" smtClean="0">
              <a:solidFill>
                <a:srgbClr val="FF0000"/>
              </a:solidFill>
            </a:endParaRPr>
          </a:p>
          <a:p>
            <a:endParaRPr lang="zh-CN" altLang="en-US" dirty="0" smtClean="0">
              <a:solidFill>
                <a:srgbClr val="FF0000"/>
              </a:solidFill>
            </a:endParaRPr>
          </a:p>
          <a:p>
            <a:r>
              <a:rPr lang="en-US" altLang="zh-CN" b="1" dirty="0" smtClean="0">
                <a:solidFill>
                  <a:srgbClr val="FF0000"/>
                </a:solidFill>
              </a:rPr>
              <a:t>4</a:t>
            </a:r>
            <a:r>
              <a:rPr lang="zh-CN" altLang="en-US" b="1" dirty="0" smtClean="0">
                <a:solidFill>
                  <a:srgbClr val="FF0000"/>
                </a:solidFill>
              </a:rPr>
              <a:t>）： </a:t>
            </a:r>
            <a:r>
              <a:rPr lang="en-US" altLang="zh-CN" dirty="0" smtClean="0"/>
              <a:t>Status</a:t>
            </a:r>
            <a:r>
              <a:rPr lang="zh-CN" altLang="en-US" dirty="0" smtClean="0"/>
              <a:t>用于记录对象在系统中的当前状态信息，它也是集合类元素类型，</a:t>
            </a:r>
            <a:r>
              <a:rPr lang="en-US" altLang="zh-CN" dirty="0" smtClean="0"/>
              <a:t>status</a:t>
            </a:r>
            <a:r>
              <a:rPr lang="zh-CN" altLang="en-US" dirty="0" smtClean="0"/>
              <a:t>在一个自动处理的进程中被持久化，可以在流转的过程中生成。如果观察到一个资源丢失了它的状态（</a:t>
            </a:r>
            <a:r>
              <a:rPr lang="en-US" altLang="zh-CN" dirty="0" smtClean="0"/>
              <a:t>Status</a:t>
            </a:r>
            <a:r>
              <a:rPr lang="zh-CN" altLang="en-US" dirty="0" smtClean="0"/>
              <a:t>），则该丢失的状态可能被重新构造。以</a:t>
            </a:r>
            <a:r>
              <a:rPr lang="en-US" altLang="zh-CN" dirty="0" smtClean="0"/>
              <a:t>Pod</a:t>
            </a:r>
            <a:r>
              <a:rPr lang="zh-CN" altLang="en-US" dirty="0" smtClean="0"/>
              <a:t>为例，</a:t>
            </a:r>
            <a:r>
              <a:rPr lang="en-US" altLang="zh-CN" dirty="0" smtClean="0"/>
              <a:t>Pod</a:t>
            </a:r>
            <a:r>
              <a:rPr lang="zh-CN" altLang="en-US" dirty="0" smtClean="0"/>
              <a:t>的</a:t>
            </a:r>
            <a:r>
              <a:rPr lang="en-US" altLang="zh-CN" dirty="0" smtClean="0"/>
              <a:t>status</a:t>
            </a:r>
            <a:r>
              <a:rPr lang="zh-CN" altLang="en-US" dirty="0" smtClean="0"/>
              <a:t>信息主要包括</a:t>
            </a:r>
            <a:r>
              <a:rPr lang="en-US" altLang="zh-CN" dirty="0" smtClean="0"/>
              <a:t>conditions</a:t>
            </a:r>
            <a:r>
              <a:rPr lang="zh-CN" altLang="en-US" dirty="0" smtClean="0"/>
              <a:t>、</a:t>
            </a:r>
            <a:r>
              <a:rPr lang="en-US" altLang="zh-CN" dirty="0" err="1" smtClean="0"/>
              <a:t>containerStatuses</a:t>
            </a:r>
            <a:r>
              <a:rPr lang="zh-CN" altLang="en-US" dirty="0" smtClean="0"/>
              <a:t>、</a:t>
            </a:r>
            <a:r>
              <a:rPr lang="en-US" altLang="zh-CN" dirty="0" err="1" smtClean="0"/>
              <a:t>hostIP</a:t>
            </a:r>
            <a:r>
              <a:rPr lang="zh-CN" altLang="en-US" dirty="0" smtClean="0"/>
              <a:t>、</a:t>
            </a:r>
            <a:r>
              <a:rPr lang="en-US" altLang="zh-CN" dirty="0" smtClean="0"/>
              <a:t>phase</a:t>
            </a:r>
            <a:r>
              <a:rPr lang="zh-CN" altLang="en-US" dirty="0" smtClean="0"/>
              <a:t>、</a:t>
            </a:r>
            <a:r>
              <a:rPr lang="en-US" altLang="zh-CN" dirty="0" err="1" smtClean="0"/>
              <a:t>podIP</a:t>
            </a:r>
            <a:r>
              <a:rPr lang="zh-CN" altLang="en-US" dirty="0" smtClean="0"/>
              <a:t>、</a:t>
            </a:r>
            <a:r>
              <a:rPr lang="en-US" altLang="zh-CN" dirty="0" err="1" smtClean="0"/>
              <a:t>startTime</a:t>
            </a:r>
            <a:r>
              <a:rPr lang="zh-CN" altLang="en-US" dirty="0" smtClean="0"/>
              <a:t>等。其中比较重要的两个状态属性如下。</a:t>
            </a:r>
          </a:p>
          <a:p>
            <a:endParaRPr lang="en-US" dirty="0"/>
          </a:p>
        </p:txBody>
      </p:sp>
      <p:sp>
        <p:nvSpPr>
          <p:cNvPr id="3" name="Content Placeholder 2"/>
          <p:cNvSpPr>
            <a:spLocks noGrp="1"/>
          </p:cNvSpPr>
          <p:nvPr>
            <p:ph sz="quarter" idx="10"/>
          </p:nvPr>
        </p:nvSpPr>
        <p:spPr/>
        <p:txBody>
          <a:bodyPr/>
          <a:lstStyle/>
          <a:p>
            <a:r>
              <a:rPr lang="en-US" dirty="0" smtClean="0"/>
              <a:t>http://geek.csdn.net/news/detail/57265</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Kubernetes</a:t>
            </a:r>
            <a:r>
              <a:rPr lang="en-US" dirty="0" smtClean="0"/>
              <a:t> API</a:t>
            </a:r>
            <a:r>
              <a:rPr lang="zh-CN" altLang="en-US" dirty="0" smtClean="0"/>
              <a:t>概述</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service</a:t>
            </a:r>
            <a:r>
              <a:rPr lang="zh-CN" altLang="en-US" dirty="0" smtClean="0"/>
              <a:t>是一组</a:t>
            </a:r>
            <a:r>
              <a:rPr lang="en-US" altLang="zh-CN" dirty="0" smtClean="0"/>
              <a:t>pod</a:t>
            </a:r>
            <a:r>
              <a:rPr lang="zh-CN" altLang="en-US" dirty="0" smtClean="0"/>
              <a:t>的服务抽象，</a:t>
            </a:r>
            <a:r>
              <a:rPr lang="zh-CN" altLang="en-US" b="1" dirty="0" smtClean="0">
                <a:solidFill>
                  <a:srgbClr val="FF0000"/>
                </a:solidFill>
              </a:rPr>
              <a:t>相当于一组</a:t>
            </a:r>
            <a:r>
              <a:rPr lang="en-US" altLang="zh-CN" b="1" dirty="0" smtClean="0">
                <a:solidFill>
                  <a:srgbClr val="FF0000"/>
                </a:solidFill>
              </a:rPr>
              <a:t>pod</a:t>
            </a:r>
            <a:r>
              <a:rPr lang="zh-CN" altLang="en-US" b="1" dirty="0" smtClean="0">
                <a:solidFill>
                  <a:srgbClr val="FF0000"/>
                </a:solidFill>
              </a:rPr>
              <a:t>的</a:t>
            </a:r>
            <a:r>
              <a:rPr lang="en-US" altLang="zh-CN" b="1" dirty="0" smtClean="0">
                <a:solidFill>
                  <a:srgbClr val="FF0000"/>
                </a:solidFill>
              </a:rPr>
              <a:t>LB</a:t>
            </a:r>
            <a:r>
              <a:rPr lang="zh-CN" altLang="en-US" dirty="0" smtClean="0"/>
              <a:t>，负责将请求分发给对应的</a:t>
            </a:r>
            <a:r>
              <a:rPr lang="en-US" altLang="zh-CN" dirty="0" smtClean="0"/>
              <a:t>pod</a:t>
            </a:r>
            <a:r>
              <a:rPr lang="zh-CN" altLang="en-US" dirty="0" smtClean="0"/>
              <a:t>。</a:t>
            </a:r>
            <a:r>
              <a:rPr lang="en-US" altLang="zh-CN" dirty="0" smtClean="0"/>
              <a:t>service</a:t>
            </a:r>
            <a:r>
              <a:rPr lang="zh-CN" altLang="en-US" dirty="0" smtClean="0"/>
              <a:t>会为这个</a:t>
            </a:r>
            <a:r>
              <a:rPr lang="en-US" altLang="zh-CN" dirty="0" smtClean="0"/>
              <a:t>LB</a:t>
            </a:r>
            <a:r>
              <a:rPr lang="zh-CN" altLang="en-US" dirty="0" smtClean="0"/>
              <a:t>提供一个</a:t>
            </a:r>
            <a:r>
              <a:rPr lang="en-US" altLang="zh-CN" dirty="0" smtClean="0"/>
              <a:t>IP</a:t>
            </a:r>
            <a:r>
              <a:rPr lang="zh-CN" altLang="en-US" dirty="0" smtClean="0"/>
              <a:t>，一般称为</a:t>
            </a:r>
            <a:r>
              <a:rPr lang="en-US" altLang="zh-CN" dirty="0" smtClean="0"/>
              <a:t>cluster IP</a:t>
            </a:r>
            <a:r>
              <a:rPr lang="zh-CN" altLang="en-US" dirty="0" smtClean="0"/>
              <a:t>。</a:t>
            </a:r>
            <a:endParaRPr lang="en-US" altLang="zh-CN" dirty="0" smtClean="0"/>
          </a:p>
          <a:p>
            <a:r>
              <a:rPr lang="en-US" dirty="0" err="1" smtClean="0"/>
              <a:t>kube</a:t>
            </a:r>
            <a:r>
              <a:rPr lang="en-US" dirty="0" smtClean="0"/>
              <a:t>-proxy</a:t>
            </a:r>
            <a:r>
              <a:rPr lang="zh-CN" altLang="en-US" dirty="0" smtClean="0"/>
              <a:t>的作用主要是负责</a:t>
            </a:r>
            <a:r>
              <a:rPr lang="en-US" dirty="0" smtClean="0"/>
              <a:t>service</a:t>
            </a:r>
            <a:r>
              <a:rPr lang="zh-CN" altLang="en-US" dirty="0" smtClean="0"/>
              <a:t>的实现，具体来说，就是实现了内部从</a:t>
            </a:r>
            <a:r>
              <a:rPr lang="en-US" dirty="0" smtClean="0"/>
              <a:t>pod</a:t>
            </a:r>
            <a:r>
              <a:rPr lang="zh-CN" altLang="en-US" dirty="0" smtClean="0"/>
              <a:t>到</a:t>
            </a:r>
            <a:r>
              <a:rPr lang="en-US" dirty="0" smtClean="0"/>
              <a:t>service</a:t>
            </a:r>
            <a:r>
              <a:rPr lang="zh-CN" altLang="en-US" dirty="0" smtClean="0"/>
              <a:t>和</a:t>
            </a:r>
            <a:r>
              <a:rPr lang="zh-CN" altLang="en-US" dirty="0" smtClean="0">
                <a:solidFill>
                  <a:srgbClr val="FF0000"/>
                </a:solidFill>
              </a:rPr>
              <a:t>外部的从</a:t>
            </a:r>
            <a:r>
              <a:rPr lang="en-US" dirty="0" smtClean="0">
                <a:solidFill>
                  <a:srgbClr val="FF0000"/>
                </a:solidFill>
              </a:rPr>
              <a:t>node port</a:t>
            </a:r>
            <a:r>
              <a:rPr lang="zh-CN" altLang="en-US" dirty="0" smtClean="0">
                <a:solidFill>
                  <a:srgbClr val="FF0000"/>
                </a:solidFill>
              </a:rPr>
              <a:t>向</a:t>
            </a:r>
            <a:r>
              <a:rPr lang="en-US" dirty="0" smtClean="0">
                <a:solidFill>
                  <a:srgbClr val="FF0000"/>
                </a:solidFill>
              </a:rPr>
              <a:t>service</a:t>
            </a:r>
            <a:r>
              <a:rPr lang="zh-CN" altLang="en-US" dirty="0" smtClean="0">
                <a:solidFill>
                  <a:srgbClr val="FF0000"/>
                </a:solidFill>
              </a:rPr>
              <a:t>的访问</a:t>
            </a:r>
            <a:r>
              <a:rPr lang="zh-CN" altLang="en-US" dirty="0" smtClean="0"/>
              <a:t>。</a:t>
            </a:r>
            <a:endParaRPr lang="en-US" altLang="zh-CN" dirty="0" smtClean="0"/>
          </a:p>
          <a:p>
            <a:r>
              <a:rPr lang="en-US" dirty="0" smtClean="0"/>
              <a:t> </a:t>
            </a:r>
            <a:r>
              <a:rPr lang="en-US" dirty="0" err="1" smtClean="0"/>
              <a:t>Kubernetes</a:t>
            </a:r>
            <a:r>
              <a:rPr lang="zh-CN" altLang="en-US" dirty="0" smtClean="0"/>
              <a:t>中</a:t>
            </a:r>
            <a:r>
              <a:rPr lang="en-US" b="1" dirty="0" err="1" smtClean="0"/>
              <a:t>kube</a:t>
            </a:r>
            <a:r>
              <a:rPr lang="en-US" b="1" dirty="0" smtClean="0"/>
              <a:t>-proxy</a:t>
            </a:r>
            <a:r>
              <a:rPr lang="zh-CN" altLang="en-US" b="1" dirty="0" smtClean="0"/>
              <a:t>组件负责维护</a:t>
            </a:r>
            <a:r>
              <a:rPr lang="en-US" b="1" dirty="0" smtClean="0"/>
              <a:t>NODE</a:t>
            </a:r>
            <a:r>
              <a:rPr lang="zh-CN" altLang="en-US" b="1" dirty="0" smtClean="0"/>
              <a:t>节点上的防火墙规则和路由规则</a:t>
            </a:r>
            <a:r>
              <a:rPr lang="zh-CN" altLang="en-US" dirty="0" smtClean="0"/>
              <a:t>，</a:t>
            </a:r>
            <a:r>
              <a:rPr lang="en-US" dirty="0" err="1" smtClean="0"/>
              <a:t>Kube</a:t>
            </a:r>
            <a:r>
              <a:rPr lang="en-US" dirty="0" smtClean="0"/>
              <a:t>-proxy</a:t>
            </a:r>
            <a:r>
              <a:rPr lang="zh-CN" altLang="en-US" dirty="0" smtClean="0"/>
              <a:t>有两种实现方式，一种是通过</a:t>
            </a:r>
            <a:r>
              <a:rPr lang="en-US" dirty="0" err="1" smtClean="0"/>
              <a:t>iptables</a:t>
            </a:r>
            <a:r>
              <a:rPr lang="en-US" dirty="0" smtClean="0"/>
              <a:t>，</a:t>
            </a:r>
            <a:r>
              <a:rPr lang="zh-CN" altLang="en-US" dirty="0" smtClean="0"/>
              <a:t>一种是通过</a:t>
            </a:r>
            <a:r>
              <a:rPr lang="en-US" dirty="0" err="1" smtClean="0"/>
              <a:t>userspace</a:t>
            </a:r>
            <a:r>
              <a:rPr lang="en-US" dirty="0" smtClean="0"/>
              <a:t>，</a:t>
            </a:r>
            <a:r>
              <a:rPr lang="zh-CN" altLang="en-US" dirty="0" smtClean="0"/>
              <a:t>在</a:t>
            </a:r>
            <a:r>
              <a:rPr lang="en-US" altLang="zh-CN" dirty="0" smtClean="0"/>
              <a:t>1.2</a:t>
            </a:r>
            <a:r>
              <a:rPr lang="zh-CN" altLang="en-US" dirty="0" smtClean="0"/>
              <a:t>中将使用</a:t>
            </a:r>
            <a:r>
              <a:rPr lang="en-US" dirty="0" err="1" smtClean="0"/>
              <a:t>iptables</a:t>
            </a:r>
            <a:r>
              <a:rPr lang="zh-CN" altLang="en-US" dirty="0" smtClean="0"/>
              <a:t>作为首选，可以大幅提升性能，下面看看</a:t>
            </a:r>
            <a:r>
              <a:rPr lang="en-US" dirty="0" err="1" smtClean="0"/>
              <a:t>kube</a:t>
            </a:r>
            <a:r>
              <a:rPr lang="en-US" dirty="0" smtClean="0"/>
              <a:t>-proxy</a:t>
            </a:r>
            <a:r>
              <a:rPr lang="zh-CN" altLang="en-US" dirty="0" smtClean="0"/>
              <a:t>组件是如何操作</a:t>
            </a:r>
            <a:r>
              <a:rPr lang="en-US" dirty="0" err="1" smtClean="0"/>
              <a:t>iptables</a:t>
            </a:r>
            <a:r>
              <a:rPr lang="zh-CN" altLang="en-US" dirty="0" smtClean="0"/>
              <a:t>的。 </a:t>
            </a:r>
          </a:p>
          <a:p>
            <a:pPr lvl="1"/>
            <a:r>
              <a:rPr lang="en-US" dirty="0" err="1" smtClean="0"/>
              <a:t>userspace</a:t>
            </a:r>
            <a:r>
              <a:rPr lang="zh-CN" altLang="en-US" dirty="0" smtClean="0"/>
              <a:t>是在用户空间，通过</a:t>
            </a:r>
            <a:r>
              <a:rPr lang="en-US" dirty="0" err="1" smtClean="0"/>
              <a:t>kuber</a:t>
            </a:r>
            <a:r>
              <a:rPr lang="en-US" dirty="0" smtClean="0"/>
              <a:t>-proxy</a:t>
            </a:r>
            <a:r>
              <a:rPr lang="zh-CN" altLang="en-US" dirty="0" smtClean="0"/>
              <a:t>实现</a:t>
            </a:r>
            <a:r>
              <a:rPr lang="en-US" dirty="0" smtClean="0"/>
              <a:t>LB</a:t>
            </a:r>
            <a:r>
              <a:rPr lang="zh-CN" altLang="en-US" dirty="0" smtClean="0"/>
              <a:t>的代理服务。这个是</a:t>
            </a:r>
            <a:r>
              <a:rPr lang="en-US" dirty="0" err="1" smtClean="0"/>
              <a:t>kube</a:t>
            </a:r>
            <a:r>
              <a:rPr lang="en-US" dirty="0" smtClean="0"/>
              <a:t>-proxy</a:t>
            </a:r>
            <a:r>
              <a:rPr lang="zh-CN" altLang="en-US" dirty="0" smtClean="0"/>
              <a:t>的最初的版本，较为稳定，但是效率也自然不太高。</a:t>
            </a:r>
            <a:endParaRPr lang="en-US" altLang="zh-CN" dirty="0" smtClean="0"/>
          </a:p>
          <a:p>
            <a:pPr lvl="2"/>
            <a:r>
              <a:rPr lang="en-US" b="1" dirty="0" err="1" smtClean="0">
                <a:solidFill>
                  <a:srgbClr val="FF0000"/>
                </a:solidFill>
              </a:rPr>
              <a:t>nodePort</a:t>
            </a:r>
            <a:r>
              <a:rPr lang="zh-CN" altLang="en-US" b="1" dirty="0" smtClean="0">
                <a:solidFill>
                  <a:srgbClr val="FF0000"/>
                </a:solidFill>
              </a:rPr>
              <a:t>的工作原理与</a:t>
            </a:r>
            <a:r>
              <a:rPr lang="en-US" b="1" dirty="0" err="1" smtClean="0">
                <a:solidFill>
                  <a:srgbClr val="FF0000"/>
                </a:solidFill>
              </a:rPr>
              <a:t>clusterIP</a:t>
            </a:r>
            <a:r>
              <a:rPr lang="zh-CN" altLang="en-US" b="1" dirty="0" smtClean="0">
                <a:solidFill>
                  <a:srgbClr val="FF0000"/>
                </a:solidFill>
              </a:rPr>
              <a:t>大致相同</a:t>
            </a:r>
            <a:r>
              <a:rPr lang="zh-CN" altLang="en-US" dirty="0" smtClean="0"/>
              <a:t>，是发送到</a:t>
            </a:r>
            <a:r>
              <a:rPr lang="en-US" dirty="0" smtClean="0"/>
              <a:t>node</a:t>
            </a:r>
            <a:r>
              <a:rPr lang="zh-CN" altLang="en-US" dirty="0" smtClean="0"/>
              <a:t>上指定端口的数据，通过</a:t>
            </a:r>
            <a:r>
              <a:rPr lang="en-US" dirty="0" err="1" smtClean="0"/>
              <a:t>iptables</a:t>
            </a:r>
            <a:r>
              <a:rPr lang="zh-CN" altLang="en-US" dirty="0" smtClean="0"/>
              <a:t>重定向到</a:t>
            </a:r>
            <a:r>
              <a:rPr lang="en-US" dirty="0" err="1" smtClean="0"/>
              <a:t>kube</a:t>
            </a:r>
            <a:r>
              <a:rPr lang="en-US" dirty="0" smtClean="0"/>
              <a:t>-proxy</a:t>
            </a:r>
            <a:r>
              <a:rPr lang="zh-CN" altLang="en-US" dirty="0" smtClean="0"/>
              <a:t>对应的端口上。然后由</a:t>
            </a:r>
            <a:r>
              <a:rPr lang="en-US" dirty="0" err="1" smtClean="0"/>
              <a:t>kube</a:t>
            </a:r>
            <a:r>
              <a:rPr lang="en-US" dirty="0" smtClean="0"/>
              <a:t>-proxy</a:t>
            </a:r>
            <a:r>
              <a:rPr lang="zh-CN" altLang="en-US" dirty="0" smtClean="0"/>
              <a:t>进一步把数据发送到其中的一个</a:t>
            </a:r>
            <a:r>
              <a:rPr lang="en-US" dirty="0" smtClean="0"/>
              <a:t>pod</a:t>
            </a:r>
            <a:r>
              <a:rPr lang="zh-CN" altLang="en-US" dirty="0" smtClean="0"/>
              <a:t>上。</a:t>
            </a:r>
            <a:endParaRPr lang="en-US" altLang="zh-CN" dirty="0" smtClean="0"/>
          </a:p>
          <a:p>
            <a:pPr lvl="2"/>
            <a:r>
              <a:rPr lang="zh-CN" altLang="en-US" dirty="0" smtClean="0"/>
              <a:t>可以看到访问</a:t>
            </a:r>
            <a:r>
              <a:rPr lang="en-US" altLang="zh-CN" dirty="0" smtClean="0"/>
              <a:t>node</a:t>
            </a:r>
            <a:r>
              <a:rPr lang="zh-CN" altLang="en-US" dirty="0" smtClean="0"/>
              <a:t>时候的</a:t>
            </a:r>
            <a:r>
              <a:rPr lang="en-US" altLang="zh-CN" dirty="0" smtClean="0"/>
              <a:t>30239</a:t>
            </a:r>
            <a:r>
              <a:rPr lang="zh-CN" altLang="en-US" dirty="0" smtClean="0"/>
              <a:t>端口会被转发到</a:t>
            </a:r>
            <a:r>
              <a:rPr lang="en-US" altLang="zh-CN" dirty="0" smtClean="0"/>
              <a:t>node</a:t>
            </a:r>
            <a:r>
              <a:rPr lang="zh-CN" altLang="en-US" dirty="0" smtClean="0"/>
              <a:t>上的</a:t>
            </a:r>
            <a:r>
              <a:rPr lang="en-US" altLang="zh-CN" dirty="0" smtClean="0"/>
              <a:t>36463</a:t>
            </a:r>
            <a:r>
              <a:rPr lang="zh-CN" altLang="en-US" dirty="0" smtClean="0"/>
              <a:t>端口。而且在访问</a:t>
            </a:r>
            <a:r>
              <a:rPr lang="en-US" altLang="zh-CN" dirty="0" err="1" smtClean="0"/>
              <a:t>clusterIP</a:t>
            </a:r>
            <a:r>
              <a:rPr lang="en-US" altLang="zh-CN" dirty="0" smtClean="0"/>
              <a:t> 10.254.132.107</a:t>
            </a:r>
            <a:r>
              <a:rPr lang="zh-CN" altLang="en-US" dirty="0" smtClean="0"/>
              <a:t>的</a:t>
            </a:r>
            <a:r>
              <a:rPr lang="en-US" altLang="zh-CN" dirty="0" smtClean="0"/>
              <a:t>2222</a:t>
            </a:r>
            <a:r>
              <a:rPr lang="zh-CN" altLang="en-US" dirty="0" smtClean="0"/>
              <a:t>端口时，也会把请求转发到本地的</a:t>
            </a:r>
            <a:r>
              <a:rPr lang="en-US" altLang="zh-CN" dirty="0" smtClean="0"/>
              <a:t>36463</a:t>
            </a:r>
            <a:r>
              <a:rPr lang="zh-CN" altLang="en-US" dirty="0" smtClean="0"/>
              <a:t>端口。</a:t>
            </a:r>
            <a:br>
              <a:rPr lang="zh-CN" altLang="en-US" dirty="0" smtClean="0"/>
            </a:br>
            <a:r>
              <a:rPr lang="en-US" altLang="zh-CN" dirty="0" smtClean="0"/>
              <a:t>36463</a:t>
            </a:r>
            <a:r>
              <a:rPr lang="zh-CN" altLang="en-US" dirty="0" smtClean="0"/>
              <a:t>端口实际被</a:t>
            </a:r>
            <a:r>
              <a:rPr lang="en-US" altLang="zh-CN" dirty="0" err="1" smtClean="0"/>
              <a:t>kube</a:t>
            </a:r>
            <a:r>
              <a:rPr lang="en-US" altLang="zh-CN" dirty="0" smtClean="0"/>
              <a:t>-proxy</a:t>
            </a:r>
            <a:r>
              <a:rPr lang="zh-CN" altLang="en-US" dirty="0" smtClean="0"/>
              <a:t>所监听，将流量进行导向到后端的</a:t>
            </a:r>
            <a:r>
              <a:rPr lang="en-US" altLang="zh-CN" dirty="0" smtClean="0"/>
              <a:t>pod</a:t>
            </a:r>
            <a:r>
              <a:rPr lang="zh-CN" altLang="en-US" dirty="0" smtClean="0"/>
              <a:t>上。</a:t>
            </a:r>
            <a:endParaRPr lang="en-US" dirty="0" smtClean="0"/>
          </a:p>
          <a:p>
            <a:pPr lvl="1"/>
            <a:r>
              <a:rPr lang="zh-CN" altLang="en-US" dirty="0" smtClean="0"/>
              <a:t>另外一种方式是</a:t>
            </a:r>
            <a:r>
              <a:rPr lang="en-US" dirty="0" err="1" smtClean="0"/>
              <a:t>iptables</a:t>
            </a:r>
            <a:r>
              <a:rPr lang="zh-CN" altLang="en-US" dirty="0" smtClean="0"/>
              <a:t>的方式。是纯采用</a:t>
            </a:r>
            <a:r>
              <a:rPr lang="en-US" dirty="0" err="1" smtClean="0"/>
              <a:t>iptables</a:t>
            </a:r>
            <a:r>
              <a:rPr lang="zh-CN" altLang="en-US" dirty="0" smtClean="0"/>
              <a:t>来实现</a:t>
            </a:r>
            <a:r>
              <a:rPr lang="en-US" dirty="0" smtClean="0"/>
              <a:t>LB。</a:t>
            </a:r>
            <a:r>
              <a:rPr lang="zh-CN" altLang="en-US" dirty="0" smtClean="0"/>
              <a:t>是目前一般</a:t>
            </a:r>
            <a:r>
              <a:rPr lang="en-US" dirty="0" err="1" smtClean="0"/>
              <a:t>kube</a:t>
            </a:r>
            <a:r>
              <a:rPr lang="zh-CN" altLang="en-US" dirty="0" smtClean="0"/>
              <a:t>默认的方式。</a:t>
            </a:r>
            <a:endParaRPr lang="en-US" altLang="zh-CN" dirty="0" smtClean="0"/>
          </a:p>
          <a:p>
            <a:pPr lvl="2"/>
            <a:r>
              <a:rPr lang="en-US" dirty="0" err="1" smtClean="0"/>
              <a:t>iptables</a:t>
            </a:r>
            <a:r>
              <a:rPr lang="zh-CN" altLang="en-US" dirty="0" smtClean="0"/>
              <a:t>的方式则是利用了</a:t>
            </a:r>
            <a:r>
              <a:rPr lang="en-US" dirty="0" err="1" smtClean="0"/>
              <a:t>linux</a:t>
            </a:r>
            <a:r>
              <a:rPr lang="zh-CN" altLang="en-US" dirty="0" smtClean="0"/>
              <a:t>的</a:t>
            </a:r>
            <a:r>
              <a:rPr lang="en-US" dirty="0" err="1" smtClean="0"/>
              <a:t>iptables</a:t>
            </a:r>
            <a:r>
              <a:rPr lang="zh-CN" altLang="en-US" dirty="0" smtClean="0"/>
              <a:t>的</a:t>
            </a:r>
            <a:r>
              <a:rPr lang="en-US" dirty="0" err="1" smtClean="0"/>
              <a:t>nat</a:t>
            </a:r>
            <a:r>
              <a:rPr lang="zh-CN" altLang="en-US" dirty="0" smtClean="0"/>
              <a:t>转发进行实现。</a:t>
            </a:r>
            <a:endParaRPr lang="en-US" altLang="zh-CN" dirty="0" smtClean="0"/>
          </a:p>
          <a:p>
            <a:pPr lvl="2"/>
            <a:r>
              <a:rPr lang="en-US" dirty="0" err="1" smtClean="0"/>
              <a:t>mysql</a:t>
            </a:r>
            <a:r>
              <a:rPr lang="en-US" dirty="0" smtClean="0"/>
              <a:t>-service</a:t>
            </a:r>
            <a:r>
              <a:rPr lang="zh-CN" altLang="en-US" dirty="0" smtClean="0"/>
              <a:t>对应的</a:t>
            </a:r>
            <a:r>
              <a:rPr lang="en-US" dirty="0" err="1" smtClean="0"/>
              <a:t>nodePort</a:t>
            </a:r>
            <a:r>
              <a:rPr lang="zh-CN" altLang="en-US" dirty="0" smtClean="0"/>
              <a:t>暴露出来的端口为</a:t>
            </a:r>
            <a:r>
              <a:rPr lang="en-US" altLang="zh-CN" dirty="0" smtClean="0"/>
              <a:t>30964</a:t>
            </a:r>
            <a:r>
              <a:rPr lang="zh-CN" altLang="en-US" dirty="0" smtClean="0"/>
              <a:t>，对应的</a:t>
            </a:r>
            <a:r>
              <a:rPr lang="en-US" dirty="0" smtClean="0"/>
              <a:t>cluster IP(10.254.162.44)</a:t>
            </a:r>
            <a:r>
              <a:rPr lang="zh-CN" altLang="en-US" dirty="0" smtClean="0"/>
              <a:t>的端口为</a:t>
            </a:r>
            <a:r>
              <a:rPr lang="en-US" altLang="zh-CN" dirty="0" smtClean="0"/>
              <a:t>3306</a:t>
            </a:r>
            <a:r>
              <a:rPr lang="zh-CN" altLang="en-US" dirty="0" smtClean="0"/>
              <a:t>，进一步对应于后端的</a:t>
            </a:r>
            <a:r>
              <a:rPr lang="en-US" dirty="0" smtClean="0"/>
              <a:t>pod</a:t>
            </a:r>
            <a:r>
              <a:rPr lang="zh-CN" altLang="en-US" dirty="0" smtClean="0"/>
              <a:t>的端口为</a:t>
            </a:r>
            <a:r>
              <a:rPr lang="en-US" altLang="zh-CN" dirty="0" smtClean="0"/>
              <a:t>3306</a:t>
            </a:r>
            <a:r>
              <a:rPr lang="zh-CN" altLang="en-US" dirty="0" smtClean="0"/>
              <a:t>。</a:t>
            </a:r>
          </a:p>
          <a:p>
            <a:pPr lvl="2"/>
            <a:r>
              <a:rPr lang="en-US" dirty="0" err="1" smtClean="0"/>
              <a:t>mysql</a:t>
            </a:r>
            <a:r>
              <a:rPr lang="en-US" dirty="0" smtClean="0"/>
              <a:t>-service</a:t>
            </a:r>
            <a:r>
              <a:rPr lang="zh-CN" altLang="en-US" dirty="0" smtClean="0"/>
              <a:t>后端代理了两个</a:t>
            </a:r>
            <a:r>
              <a:rPr lang="en-US" dirty="0" err="1" smtClean="0"/>
              <a:t>pod，ip</a:t>
            </a:r>
            <a:r>
              <a:rPr lang="zh-CN" altLang="en-US" dirty="0" smtClean="0"/>
              <a:t>分别是</a:t>
            </a:r>
            <a:r>
              <a:rPr lang="en-US" altLang="zh-CN" dirty="0" smtClean="0"/>
              <a:t>192.168.125.129</a:t>
            </a:r>
            <a:r>
              <a:rPr lang="zh-CN" altLang="en-US" dirty="0" smtClean="0"/>
              <a:t>和</a:t>
            </a:r>
            <a:r>
              <a:rPr lang="en-US" altLang="zh-CN" dirty="0" smtClean="0"/>
              <a:t>192.168.125.131</a:t>
            </a:r>
            <a:r>
              <a:rPr lang="zh-CN" altLang="en-US" dirty="0" smtClean="0"/>
              <a:t>。先来看一下</a:t>
            </a:r>
            <a:r>
              <a:rPr lang="en-US" dirty="0" err="1" smtClean="0"/>
              <a:t>iptables</a:t>
            </a:r>
            <a:r>
              <a:rPr lang="en-US" dirty="0" smtClean="0"/>
              <a:t>。</a:t>
            </a:r>
          </a:p>
          <a:p>
            <a:pPr lvl="2"/>
            <a:r>
              <a:rPr lang="zh-CN" altLang="en-US" dirty="0" smtClean="0"/>
              <a:t>这里利用了</a:t>
            </a:r>
            <a:r>
              <a:rPr lang="en-US" b="1" dirty="0" err="1" smtClean="0">
                <a:solidFill>
                  <a:srgbClr val="FF0000"/>
                </a:solidFill>
              </a:rPr>
              <a:t>iptables</a:t>
            </a:r>
            <a:r>
              <a:rPr lang="zh-CN" altLang="en-US" b="1" dirty="0" smtClean="0">
                <a:solidFill>
                  <a:srgbClr val="FF0000"/>
                </a:solidFill>
              </a:rPr>
              <a:t>的</a:t>
            </a:r>
            <a:r>
              <a:rPr lang="en-US" altLang="zh-CN" b="1" dirty="0" smtClean="0">
                <a:solidFill>
                  <a:srgbClr val="FF0000"/>
                </a:solidFill>
              </a:rPr>
              <a:t>--</a:t>
            </a:r>
            <a:r>
              <a:rPr lang="en-US" b="1" dirty="0" smtClean="0">
                <a:solidFill>
                  <a:srgbClr val="FF0000"/>
                </a:solidFill>
              </a:rPr>
              <a:t>probability</a:t>
            </a:r>
            <a:r>
              <a:rPr lang="zh-CN" altLang="en-US" b="1" dirty="0" smtClean="0">
                <a:solidFill>
                  <a:srgbClr val="FF0000"/>
                </a:solidFill>
              </a:rPr>
              <a:t>的特性，使连接有</a:t>
            </a:r>
            <a:r>
              <a:rPr lang="en-US" altLang="zh-CN" b="1" dirty="0" smtClean="0">
                <a:solidFill>
                  <a:srgbClr val="FF0000"/>
                </a:solidFill>
              </a:rPr>
              <a:t>50%</a:t>
            </a:r>
            <a:r>
              <a:rPr lang="zh-CN" altLang="en-US" b="1" dirty="0" smtClean="0">
                <a:solidFill>
                  <a:srgbClr val="FF0000"/>
                </a:solidFill>
              </a:rPr>
              <a:t>的概率进入到</a:t>
            </a:r>
            <a:r>
              <a:rPr lang="en-US" dirty="0" smtClean="0"/>
              <a:t>KUBE-SEP-ID6YWIT3F6WNZ47P</a:t>
            </a:r>
            <a:r>
              <a:rPr lang="zh-CN" altLang="en-US" dirty="0" smtClean="0"/>
              <a:t>链，</a:t>
            </a:r>
            <a:r>
              <a:rPr lang="en-US" altLang="zh-CN" dirty="0" smtClean="0"/>
              <a:t>50%</a:t>
            </a:r>
            <a:r>
              <a:rPr lang="zh-CN" altLang="en-US" dirty="0" smtClean="0"/>
              <a:t>的概率进入到</a:t>
            </a:r>
            <a:r>
              <a:rPr lang="en-US" dirty="0" smtClean="0"/>
              <a:t>KUBE-SEP-IN2YML2VIFH5RO2T</a:t>
            </a:r>
            <a:r>
              <a:rPr lang="zh-CN" altLang="en-US" dirty="0" smtClean="0"/>
              <a:t>链。</a:t>
            </a:r>
            <a:endParaRPr lang="en-US" dirty="0" smtClean="0"/>
          </a:p>
          <a:p>
            <a:pPr lvl="2"/>
            <a:endParaRPr lang="zh-CN" altLang="en-US" dirty="0" smtClean="0"/>
          </a:p>
          <a:p>
            <a:endParaRPr lang="en-US" altLang="zh-CN" dirty="0" smtClean="0"/>
          </a:p>
          <a:p>
            <a:endParaRPr lang="en-US" altLang="zh-CN" dirty="0" smtClean="0"/>
          </a:p>
          <a:p>
            <a:endParaRPr lang="en-US" dirty="0" smtClean="0"/>
          </a:p>
        </p:txBody>
      </p:sp>
      <p:sp>
        <p:nvSpPr>
          <p:cNvPr id="3" name="Content Placeholder 2"/>
          <p:cNvSpPr>
            <a:spLocks noGrp="1"/>
          </p:cNvSpPr>
          <p:nvPr>
            <p:ph sz="quarter" idx="10"/>
          </p:nvPr>
        </p:nvSpPr>
        <p:spPr/>
        <p:txBody>
          <a:bodyPr/>
          <a:lstStyle/>
          <a:p>
            <a:r>
              <a:rPr lang="en-US" dirty="0" smtClean="0">
                <a:hlinkClick r:id="rId2"/>
              </a:rPr>
              <a:t>http://www.cnblogs.com/xuxinkun/p/5799986.html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kube</a:t>
            </a:r>
            <a:r>
              <a:rPr lang="en-US" dirty="0" smtClean="0"/>
              <a:t>-proxy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http://blog.csdn.net/horsefoot/article/details/51249161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hlinkClick r:id="rId2"/>
              </a:rPr>
              <a:t>Kubernetes1.2</a:t>
            </a:r>
            <a:r>
              <a:rPr lang="zh-CN" altLang="en-US" b="0" dirty="0" smtClean="0">
                <a:hlinkClick r:id="rId2"/>
              </a:rPr>
              <a:t>如何使用</a:t>
            </a:r>
            <a:r>
              <a:rPr lang="en-US" b="0" dirty="0" err="1" smtClean="0">
                <a:hlinkClick r:id="rId2"/>
              </a:rPr>
              <a:t>iptables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81000" y="838200"/>
            <a:ext cx="5676900" cy="39941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lvl="1"/>
            <a:r>
              <a:rPr lang="zh-CN" altLang="en-US" dirty="0" smtClean="0"/>
              <a:t>在</a:t>
            </a:r>
            <a:r>
              <a:rPr lang="en-US" dirty="0" err="1" smtClean="0"/>
              <a:t>iptables</a:t>
            </a:r>
            <a:r>
              <a:rPr lang="zh-CN" altLang="en-US" dirty="0" smtClean="0"/>
              <a:t>模式下，</a:t>
            </a:r>
            <a:r>
              <a:rPr lang="en-US" dirty="0" err="1" smtClean="0"/>
              <a:t>kube</a:t>
            </a:r>
            <a:r>
              <a:rPr lang="en-US" dirty="0" smtClean="0"/>
              <a:t>-proxy</a:t>
            </a:r>
            <a:r>
              <a:rPr lang="zh-CN" altLang="en-US" dirty="0" smtClean="0"/>
              <a:t>使用了</a:t>
            </a:r>
            <a:r>
              <a:rPr lang="en-US" dirty="0" err="1" smtClean="0"/>
              <a:t>iptables</a:t>
            </a:r>
            <a:r>
              <a:rPr lang="zh-CN" altLang="en-US" dirty="0" smtClean="0"/>
              <a:t>的</a:t>
            </a:r>
            <a:r>
              <a:rPr lang="en-US" dirty="0" smtClean="0"/>
              <a:t>filter</a:t>
            </a:r>
            <a:r>
              <a:rPr lang="zh-CN" altLang="en-US" dirty="0" smtClean="0"/>
              <a:t>表和</a:t>
            </a:r>
            <a:r>
              <a:rPr lang="en-US" dirty="0" err="1" smtClean="0"/>
              <a:t>nat</a:t>
            </a:r>
            <a:r>
              <a:rPr lang="zh-CN" altLang="en-US" dirty="0" smtClean="0"/>
              <a:t>表，并且对</a:t>
            </a:r>
            <a:r>
              <a:rPr lang="en-US" dirty="0" err="1" smtClean="0"/>
              <a:t>iptables</a:t>
            </a:r>
            <a:r>
              <a:rPr lang="zh-CN" altLang="en-US" dirty="0" smtClean="0"/>
              <a:t>的链进行了扩充，自定义了</a:t>
            </a:r>
            <a:r>
              <a:rPr lang="en-US" dirty="0" smtClean="0"/>
              <a:t>KUBE-SERVICES、KUBE-NODEPORTS、KUBE-POSTROUTING</a:t>
            </a:r>
            <a:r>
              <a:rPr lang="zh-CN" altLang="en-US" dirty="0" smtClean="0"/>
              <a:t>和</a:t>
            </a:r>
            <a:r>
              <a:rPr lang="en-US" dirty="0" smtClean="0"/>
              <a:t>KUBE-MARK-MASQ</a:t>
            </a:r>
            <a:r>
              <a:rPr lang="zh-CN" altLang="en-US" dirty="0" smtClean="0"/>
              <a:t>四个链，另外还新增了以“</a:t>
            </a:r>
            <a:r>
              <a:rPr lang="en-US" dirty="0" smtClean="0"/>
              <a:t>KUBE-SVC-”</a:t>
            </a:r>
            <a:r>
              <a:rPr lang="zh-CN" altLang="en-US" dirty="0" smtClean="0"/>
              <a:t>和“</a:t>
            </a:r>
            <a:r>
              <a:rPr lang="en-US" dirty="0" smtClean="0"/>
              <a:t>KUBE-SEP-”</a:t>
            </a:r>
            <a:r>
              <a:rPr lang="zh-CN" altLang="en-US" dirty="0" smtClean="0"/>
              <a:t>开头的数个链。 </a:t>
            </a:r>
            <a:endParaRPr lang="en-US" altLang="zh-CN" dirty="0" smtClean="0"/>
          </a:p>
          <a:p>
            <a:pPr lvl="1"/>
            <a:r>
              <a:rPr lang="en-US" dirty="0" err="1" smtClean="0"/>
              <a:t>Kube</a:t>
            </a:r>
            <a:r>
              <a:rPr lang="en-US" dirty="0" smtClean="0"/>
              <a:t>-proxy</a:t>
            </a:r>
            <a:r>
              <a:rPr lang="zh-CN" altLang="en-US" dirty="0" smtClean="0"/>
              <a:t>将程序缓存中的</a:t>
            </a:r>
            <a:r>
              <a:rPr lang="en-US" dirty="0" err="1" smtClean="0"/>
              <a:t>iptables</a:t>
            </a:r>
            <a:r>
              <a:rPr lang="zh-CN" altLang="en-US" dirty="0" smtClean="0"/>
              <a:t>规则通过</a:t>
            </a:r>
            <a:r>
              <a:rPr lang="en-US" dirty="0" err="1" smtClean="0"/>
              <a:t>iptables</a:t>
            </a:r>
            <a:r>
              <a:rPr lang="en-US" dirty="0" smtClean="0"/>
              <a:t>-restore</a:t>
            </a:r>
            <a:r>
              <a:rPr lang="zh-CN" altLang="en-US" dirty="0" smtClean="0"/>
              <a:t>命令更新到</a:t>
            </a:r>
            <a:r>
              <a:rPr lang="en-US" dirty="0" smtClean="0"/>
              <a:t>NODE</a:t>
            </a:r>
            <a:r>
              <a:rPr lang="zh-CN" altLang="en-US" dirty="0" smtClean="0"/>
              <a:t>节点操作系统中。 </a:t>
            </a:r>
            <a:br>
              <a:rPr lang="zh-CN" altLang="en-US" dirty="0" smtClean="0"/>
            </a:br>
            <a:r>
              <a:rPr lang="en-US" dirty="0" err="1" smtClean="0"/>
              <a:t>Kube</a:t>
            </a:r>
            <a:r>
              <a:rPr lang="en-US" dirty="0" smtClean="0"/>
              <a:t>-proxy</a:t>
            </a:r>
            <a:r>
              <a:rPr lang="zh-CN" altLang="en-US" dirty="0" smtClean="0"/>
              <a:t>配置后的</a:t>
            </a:r>
            <a:r>
              <a:rPr lang="en-US" dirty="0" err="1" smtClean="0"/>
              <a:t>Iptables</a:t>
            </a:r>
            <a:r>
              <a:rPr lang="zh-CN" altLang="en-US" dirty="0" smtClean="0"/>
              <a:t>数据包流入图如下：</a:t>
            </a:r>
            <a:endParaRPr lang="en-US" dirty="0"/>
          </a:p>
        </p:txBody>
      </p:sp>
      <p:sp>
        <p:nvSpPr>
          <p:cNvPr id="3" name="Content Placeholder 2"/>
          <p:cNvSpPr>
            <a:spLocks noGrp="1"/>
          </p:cNvSpPr>
          <p:nvPr>
            <p:ph sz="quarter" idx="10"/>
          </p:nvPr>
        </p:nvSpPr>
        <p:spPr/>
        <p:txBody>
          <a:bodyPr/>
          <a:lstStyle/>
          <a:p>
            <a:r>
              <a:rPr lang="en-US" dirty="0" smtClean="0">
                <a:hlinkClick r:id="rId2"/>
              </a:rPr>
              <a:t>http://blog.csdn.net/horsefoot/article/details/51249161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hlinkClick r:id="rId2"/>
              </a:rPr>
              <a:t>Kubernetes1.2</a:t>
            </a:r>
            <a:r>
              <a:rPr lang="zh-CN" altLang="en-US" b="0" dirty="0" smtClean="0">
                <a:hlinkClick r:id="rId2"/>
              </a:rPr>
              <a:t>如何使用</a:t>
            </a:r>
            <a:r>
              <a:rPr lang="en-US" b="0" dirty="0" err="1" smtClean="0">
                <a:hlinkClick r:id="rId2"/>
              </a:rPr>
              <a:t>iptables</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762000" y="1447800"/>
            <a:ext cx="5759450" cy="34798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下面是</a:t>
            </a:r>
            <a:r>
              <a:rPr lang="en-US" altLang="zh-CN" dirty="0" err="1" smtClean="0"/>
              <a:t>kubernetes</a:t>
            </a:r>
            <a:r>
              <a:rPr lang="zh-CN" altLang="en-US" dirty="0" smtClean="0"/>
              <a:t>环境下</a:t>
            </a:r>
            <a:r>
              <a:rPr lang="en-US" altLang="zh-CN" dirty="0" smtClean="0"/>
              <a:t>NODE</a:t>
            </a:r>
            <a:r>
              <a:rPr lang="zh-CN" altLang="en-US" dirty="0" smtClean="0"/>
              <a:t>节点、</a:t>
            </a:r>
            <a:r>
              <a:rPr lang="en-US" altLang="zh-CN" dirty="0" smtClean="0"/>
              <a:t>service</a:t>
            </a:r>
            <a:r>
              <a:rPr lang="zh-CN" altLang="en-US" dirty="0" smtClean="0"/>
              <a:t>、</a:t>
            </a:r>
            <a:r>
              <a:rPr lang="en-US" altLang="zh-CN" dirty="0" smtClean="0"/>
              <a:t>POD</a:t>
            </a:r>
            <a:r>
              <a:rPr lang="zh-CN" altLang="en-US" dirty="0" smtClean="0"/>
              <a:t>和</a:t>
            </a:r>
            <a:r>
              <a:rPr lang="en-US" altLang="zh-CN" b="1" dirty="0" err="1" smtClean="0">
                <a:hlinkClick r:id="rId2" tooltip="undefined"/>
              </a:rPr>
              <a:t>Docker</a:t>
            </a:r>
            <a:r>
              <a:rPr lang="zh-CN" altLang="en-US" dirty="0" smtClean="0"/>
              <a:t>容器的示意图，用于形象的展现这四者之间的关系。 </a:t>
            </a:r>
            <a:endParaRPr lang="en-US" dirty="0"/>
          </a:p>
        </p:txBody>
      </p:sp>
      <p:sp>
        <p:nvSpPr>
          <p:cNvPr id="3" name="Content Placeholder 2"/>
          <p:cNvSpPr>
            <a:spLocks noGrp="1"/>
          </p:cNvSpPr>
          <p:nvPr>
            <p:ph sz="quarter" idx="10"/>
          </p:nvPr>
        </p:nvSpPr>
        <p:spPr/>
        <p:txBody>
          <a:bodyPr/>
          <a:lstStyle/>
          <a:p>
            <a:r>
              <a:rPr lang="en-US" dirty="0" smtClean="0">
                <a:hlinkClick r:id="rId3"/>
              </a:rPr>
              <a:t>http://blog.csdn.net/horsefoot/article/details/51249161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hlinkClick r:id="rId3"/>
              </a:rPr>
              <a:t>Kubernetes1.2</a:t>
            </a:r>
            <a:r>
              <a:rPr lang="zh-CN" altLang="en-US" b="0" dirty="0" smtClean="0">
                <a:hlinkClick r:id="rId3"/>
              </a:rPr>
              <a:t>如何使用</a:t>
            </a:r>
            <a:r>
              <a:rPr lang="en-US" b="0" dirty="0" err="1" smtClean="0">
                <a:hlinkClick r:id="rId3"/>
              </a:rPr>
              <a:t>iptables</a:t>
            </a:r>
            <a:endParaRPr lang="en-US" dirty="0"/>
          </a:p>
        </p:txBody>
      </p:sp>
      <p:pic>
        <p:nvPicPr>
          <p:cNvPr id="3074" name="Picture 2"/>
          <p:cNvPicPr>
            <a:picLocks noChangeAspect="1" noChangeArrowheads="1"/>
          </p:cNvPicPr>
          <p:nvPr/>
        </p:nvPicPr>
        <p:blipFill>
          <a:blip r:embed="rId4" cstate="print"/>
          <a:srcRect/>
          <a:stretch>
            <a:fillRect/>
          </a:stretch>
        </p:blipFill>
        <p:spPr bwMode="auto">
          <a:xfrm>
            <a:off x="0" y="1219200"/>
            <a:ext cx="7315200" cy="385224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http://blog.csdn.net/horsefoot/article/details/51249161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hlinkClick r:id="rId2"/>
              </a:rPr>
              <a:t>Kubernetes1.2</a:t>
            </a:r>
            <a:r>
              <a:rPr lang="zh-CN" altLang="en-US" b="0" dirty="0" smtClean="0">
                <a:hlinkClick r:id="rId2"/>
              </a:rPr>
              <a:t>如何使用</a:t>
            </a:r>
            <a:r>
              <a:rPr lang="en-US" b="0" dirty="0" err="1" smtClean="0">
                <a:hlinkClick r:id="rId2"/>
              </a:rPr>
              <a:t>iptables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52400" y="993402"/>
            <a:ext cx="7010400" cy="397229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http://blog.csdn.net/horsefoot/article/details/51249161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hlinkClick r:id="rId2"/>
              </a:rPr>
              <a:t>Kubernetes1.2</a:t>
            </a:r>
            <a:r>
              <a:rPr lang="zh-CN" altLang="en-US" b="0" dirty="0" smtClean="0">
                <a:hlinkClick r:id="rId2"/>
              </a:rPr>
              <a:t>如何使用</a:t>
            </a:r>
            <a:r>
              <a:rPr lang="en-US" b="0" dirty="0" err="1" smtClean="0">
                <a:hlinkClick r:id="rId2"/>
              </a:rPr>
              <a:t>iptables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err="1" smtClean="0"/>
              <a:t>NodePort</a:t>
            </a:r>
            <a:r>
              <a:rPr lang="en-US" altLang="zh-CN" dirty="0" smtClean="0"/>
              <a:t> </a:t>
            </a:r>
            <a:r>
              <a:rPr lang="zh-CN" altLang="en-US" dirty="0" smtClean="0"/>
              <a:t>会在</a:t>
            </a:r>
            <a:r>
              <a:rPr lang="en-US" altLang="zh-CN" dirty="0" err="1" smtClean="0"/>
              <a:t>kubernetes</a:t>
            </a:r>
            <a:r>
              <a:rPr lang="en-US" altLang="zh-CN" dirty="0" smtClean="0"/>
              <a:t> </a:t>
            </a:r>
            <a:r>
              <a:rPr lang="zh-CN" altLang="en-US" dirty="0" smtClean="0"/>
              <a:t>集群上所有的节点上都开启一样的</a:t>
            </a:r>
            <a:r>
              <a:rPr lang="en-US" altLang="zh-CN" dirty="0" smtClean="0"/>
              <a:t>port</a:t>
            </a:r>
            <a:r>
              <a:rPr lang="zh-CN" altLang="en-US" dirty="0" smtClean="0"/>
              <a:t>，你可以用任意</a:t>
            </a:r>
            <a:r>
              <a:rPr lang="en-US" altLang="zh-CN" dirty="0" err="1" smtClean="0"/>
              <a:t>NodeIP:NodePort</a:t>
            </a:r>
            <a:r>
              <a:rPr lang="en-US" altLang="zh-CN" dirty="0" smtClean="0"/>
              <a:t> </a:t>
            </a:r>
            <a:r>
              <a:rPr lang="zh-CN" altLang="en-US" dirty="0" smtClean="0"/>
              <a:t>进行访问服务（这里</a:t>
            </a:r>
            <a:r>
              <a:rPr lang="en-US" altLang="zh-CN" dirty="0" err="1" smtClean="0"/>
              <a:t>NodeIP</a:t>
            </a:r>
            <a:r>
              <a:rPr lang="zh-CN" altLang="en-US" dirty="0" smtClean="0"/>
              <a:t>是变化的）； 这里的</a:t>
            </a:r>
            <a:r>
              <a:rPr lang="en-US" altLang="zh-CN" dirty="0" smtClean="0"/>
              <a:t>node</a:t>
            </a:r>
            <a:r>
              <a:rPr lang="zh-CN" altLang="en-US" dirty="0" smtClean="0"/>
              <a:t>当然不包括</a:t>
            </a:r>
            <a:r>
              <a:rPr lang="en-US" altLang="zh-CN" dirty="0" smtClean="0"/>
              <a:t>master</a:t>
            </a:r>
            <a:r>
              <a:rPr lang="zh-CN" altLang="en-US" dirty="0" smtClean="0"/>
              <a:t>节点本身了；但是你可以在</a:t>
            </a:r>
            <a:r>
              <a:rPr lang="en-US" altLang="zh-CN" dirty="0" smtClean="0"/>
              <a:t>master</a:t>
            </a:r>
            <a:r>
              <a:rPr lang="zh-CN" altLang="en-US" dirty="0" smtClean="0"/>
              <a:t>主机上对上述网页进行访问</a:t>
            </a:r>
            <a:endParaRPr lang="en-US" altLang="zh-CN"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r>
              <a:rPr lang="en-US" altLang="zh-CN" dirty="0" err="1" smtClean="0"/>
              <a:t>Zhc</a:t>
            </a:r>
            <a:r>
              <a:rPr lang="en-US" altLang="zh-CN" dirty="0" smtClean="0"/>
              <a:t>-</a:t>
            </a:r>
            <a:r>
              <a:rPr lang="zh-CN" altLang="en-US" dirty="0" smtClean="0"/>
              <a:t>心得</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solidFill>
                  <a:srgbClr val="FF0000"/>
                </a:solidFill>
              </a:rPr>
              <a:t>这里的</a:t>
            </a:r>
            <a:r>
              <a:rPr lang="en-US" b="1" dirty="0" smtClean="0">
                <a:solidFill>
                  <a:srgbClr val="FF0000"/>
                </a:solidFill>
              </a:rPr>
              <a:t>port</a:t>
            </a:r>
            <a:r>
              <a:rPr lang="zh-CN" altLang="en-US" b="1" dirty="0" smtClean="0">
                <a:solidFill>
                  <a:srgbClr val="FF0000"/>
                </a:solidFill>
              </a:rPr>
              <a:t>表示：</a:t>
            </a:r>
            <a:r>
              <a:rPr lang="en-US" b="1" dirty="0" smtClean="0">
                <a:solidFill>
                  <a:srgbClr val="FF0000"/>
                </a:solidFill>
              </a:rPr>
              <a:t>service</a:t>
            </a:r>
            <a:r>
              <a:rPr lang="zh-CN" altLang="en-US" b="1" dirty="0" smtClean="0">
                <a:solidFill>
                  <a:srgbClr val="FF0000"/>
                </a:solidFill>
              </a:rPr>
              <a:t>暴露在</a:t>
            </a:r>
            <a:r>
              <a:rPr lang="en-US" b="1" dirty="0" smtClean="0">
                <a:solidFill>
                  <a:srgbClr val="FF0000"/>
                </a:solidFill>
              </a:rPr>
              <a:t>cluster </a:t>
            </a:r>
            <a:r>
              <a:rPr lang="en-US" b="1" dirty="0" err="1" smtClean="0">
                <a:solidFill>
                  <a:srgbClr val="FF0000"/>
                </a:solidFill>
              </a:rPr>
              <a:t>ip</a:t>
            </a:r>
            <a:r>
              <a:rPr lang="zh-CN" altLang="en-US" b="1" dirty="0" smtClean="0">
                <a:solidFill>
                  <a:srgbClr val="FF0000"/>
                </a:solidFill>
              </a:rPr>
              <a:t>上的端口，</a:t>
            </a:r>
            <a:r>
              <a:rPr lang="en-US" altLang="zh-CN" b="1" dirty="0" smtClean="0">
                <a:solidFill>
                  <a:srgbClr val="FF0000"/>
                </a:solidFill>
              </a:rPr>
              <a:t>&lt;</a:t>
            </a:r>
            <a:r>
              <a:rPr lang="en-US" b="1" dirty="0" smtClean="0">
                <a:solidFill>
                  <a:srgbClr val="FF0000"/>
                </a:solidFill>
              </a:rPr>
              <a:t>cluster </a:t>
            </a:r>
            <a:r>
              <a:rPr lang="en-US" b="1" dirty="0" err="1" smtClean="0">
                <a:solidFill>
                  <a:srgbClr val="FF0000"/>
                </a:solidFill>
              </a:rPr>
              <a:t>ip</a:t>
            </a:r>
            <a:r>
              <a:rPr lang="en-US" b="1" dirty="0" smtClean="0">
                <a:solidFill>
                  <a:srgbClr val="FF0000"/>
                </a:solidFill>
              </a:rPr>
              <a:t>&gt;:port </a:t>
            </a:r>
            <a:r>
              <a:rPr lang="zh-CN" altLang="en-US" b="1" dirty="0" smtClean="0">
                <a:solidFill>
                  <a:srgbClr val="FF0000"/>
                </a:solidFill>
              </a:rPr>
              <a:t>是提供给集群内部客户访问</a:t>
            </a:r>
            <a:r>
              <a:rPr lang="en-US" b="1" dirty="0" smtClean="0">
                <a:solidFill>
                  <a:srgbClr val="FF0000"/>
                </a:solidFill>
              </a:rPr>
              <a:t>service</a:t>
            </a:r>
            <a:r>
              <a:rPr lang="zh-CN" altLang="en-US" b="1" dirty="0" smtClean="0">
                <a:solidFill>
                  <a:srgbClr val="FF0000"/>
                </a:solidFill>
              </a:rPr>
              <a:t>的入口。</a:t>
            </a:r>
            <a:endParaRPr lang="en-US" altLang="zh-CN" b="1" dirty="0" smtClean="0">
              <a:solidFill>
                <a:srgbClr val="FF0000"/>
              </a:solidFill>
            </a:endParaRPr>
          </a:p>
          <a:p>
            <a:r>
              <a:rPr lang="en-US" altLang="zh-CN" dirty="0" smtClean="0"/>
              <a:t>port</a:t>
            </a:r>
            <a:r>
              <a:rPr lang="zh-CN" altLang="en-US" dirty="0" smtClean="0"/>
              <a:t>和</a:t>
            </a:r>
            <a:r>
              <a:rPr lang="en-US" altLang="zh-CN" dirty="0" err="1" smtClean="0"/>
              <a:t>nodePort</a:t>
            </a:r>
            <a:r>
              <a:rPr lang="zh-CN" altLang="en-US" dirty="0" smtClean="0"/>
              <a:t>都是</a:t>
            </a:r>
            <a:r>
              <a:rPr lang="en-US" altLang="zh-CN" dirty="0" smtClean="0"/>
              <a:t>service</a:t>
            </a:r>
            <a:r>
              <a:rPr lang="zh-CN" altLang="en-US" dirty="0" smtClean="0"/>
              <a:t>的端口，</a:t>
            </a:r>
            <a:r>
              <a:rPr lang="zh-CN" altLang="en-US" b="1" dirty="0" smtClean="0">
                <a:solidFill>
                  <a:srgbClr val="FF0000"/>
                </a:solidFill>
              </a:rPr>
              <a:t>前者暴露给集群内客户访问服务</a:t>
            </a:r>
            <a:r>
              <a:rPr lang="zh-CN" altLang="en-US" dirty="0" smtClean="0"/>
              <a:t>，</a:t>
            </a:r>
            <a:r>
              <a:rPr lang="zh-CN" altLang="en-US" b="1" dirty="0" smtClean="0">
                <a:solidFill>
                  <a:srgbClr val="7030A0"/>
                </a:solidFill>
              </a:rPr>
              <a:t>后者暴露给集群外客户访问服务</a:t>
            </a:r>
            <a:r>
              <a:rPr lang="zh-CN" altLang="en-US" dirty="0" smtClean="0"/>
              <a:t>。从这两个端口到来的数据都需要经过反向代理</a:t>
            </a:r>
            <a:r>
              <a:rPr lang="en-US" altLang="zh-CN" dirty="0" err="1" smtClean="0"/>
              <a:t>kube</a:t>
            </a:r>
            <a:r>
              <a:rPr lang="en-US" altLang="zh-CN" dirty="0" smtClean="0"/>
              <a:t>-proxy</a:t>
            </a:r>
            <a:r>
              <a:rPr lang="zh-CN" altLang="en-US" dirty="0" smtClean="0"/>
              <a:t>流入后端</a:t>
            </a:r>
            <a:r>
              <a:rPr lang="en-US" altLang="zh-CN" dirty="0" smtClean="0"/>
              <a:t>pod</a:t>
            </a:r>
            <a:r>
              <a:rPr lang="zh-CN" altLang="en-US" dirty="0" smtClean="0"/>
              <a:t>的</a:t>
            </a:r>
            <a:r>
              <a:rPr lang="en-US" altLang="zh-CN" dirty="0" err="1" smtClean="0"/>
              <a:t>targetPod</a:t>
            </a:r>
            <a:r>
              <a:rPr lang="zh-CN" altLang="en-US" dirty="0" smtClean="0"/>
              <a:t>，从而到达</a:t>
            </a:r>
            <a:r>
              <a:rPr lang="en-US" altLang="zh-CN" dirty="0" smtClean="0"/>
              <a:t>pod</a:t>
            </a:r>
            <a:r>
              <a:rPr lang="zh-CN" altLang="en-US" dirty="0" smtClean="0"/>
              <a:t>上的容器内。</a:t>
            </a:r>
            <a:endParaRPr lang="en-US" altLang="zh-CN" dirty="0" smtClean="0"/>
          </a:p>
          <a:p>
            <a:r>
              <a:rPr lang="zh-CN" altLang="en-US" dirty="0" smtClean="0"/>
              <a:t>当</a:t>
            </a:r>
            <a:r>
              <a:rPr lang="en-US" altLang="zh-CN" dirty="0" smtClean="0"/>
              <a:t>service</a:t>
            </a:r>
            <a:r>
              <a:rPr lang="zh-CN" altLang="en-US" dirty="0" smtClean="0"/>
              <a:t>有了</a:t>
            </a:r>
            <a:r>
              <a:rPr lang="en-US" altLang="zh-CN" dirty="0" smtClean="0"/>
              <a:t>port</a:t>
            </a:r>
            <a:r>
              <a:rPr lang="zh-CN" altLang="en-US" dirty="0" smtClean="0"/>
              <a:t>和</a:t>
            </a:r>
            <a:r>
              <a:rPr lang="en-US" altLang="zh-CN" dirty="0" err="1" smtClean="0"/>
              <a:t>nodePort</a:t>
            </a:r>
            <a:r>
              <a:rPr lang="zh-CN" altLang="en-US" dirty="0" smtClean="0"/>
              <a:t>之后，就可以对内</a:t>
            </a:r>
            <a:r>
              <a:rPr lang="en-US" altLang="zh-CN" dirty="0" smtClean="0"/>
              <a:t>/</a:t>
            </a:r>
            <a:r>
              <a:rPr lang="zh-CN" altLang="en-US" dirty="0" smtClean="0"/>
              <a:t>外提供服务。那么其具体是通过什么原理来实现的呢？奥妙就在</a:t>
            </a:r>
            <a:r>
              <a:rPr lang="en-US" altLang="zh-CN" dirty="0" err="1" smtClean="0"/>
              <a:t>kube</a:t>
            </a:r>
            <a:r>
              <a:rPr lang="en-US" altLang="zh-CN" dirty="0" smtClean="0"/>
              <a:t>-proxy</a:t>
            </a:r>
            <a:r>
              <a:rPr lang="zh-CN" altLang="en-US" dirty="0" smtClean="0"/>
              <a:t>在本地</a:t>
            </a:r>
            <a:r>
              <a:rPr lang="en-US" altLang="zh-CN" dirty="0" smtClean="0"/>
              <a:t>node</a:t>
            </a:r>
            <a:r>
              <a:rPr lang="zh-CN" altLang="en-US" dirty="0" smtClean="0"/>
              <a:t>上创建的</a:t>
            </a:r>
            <a:r>
              <a:rPr lang="en-US" altLang="zh-CN" dirty="0" err="1" smtClean="0"/>
              <a:t>iptables</a:t>
            </a:r>
            <a:r>
              <a:rPr lang="zh-CN" altLang="en-US" dirty="0" smtClean="0"/>
              <a:t>规则。</a:t>
            </a:r>
          </a:p>
          <a:p>
            <a:r>
              <a:rPr lang="en-US" altLang="zh-CN" dirty="0" err="1" smtClean="0"/>
              <a:t>Kube</a:t>
            </a:r>
            <a:r>
              <a:rPr lang="en-US" altLang="zh-CN" dirty="0" smtClean="0"/>
              <a:t>-Proxy </a:t>
            </a:r>
            <a:r>
              <a:rPr lang="zh-CN" altLang="en-US" dirty="0" smtClean="0"/>
              <a:t>通过配置 </a:t>
            </a:r>
            <a:r>
              <a:rPr lang="en-US" altLang="zh-CN" dirty="0" smtClean="0"/>
              <a:t>DNAT </a:t>
            </a:r>
            <a:r>
              <a:rPr lang="zh-CN" altLang="en-US" dirty="0" smtClean="0"/>
              <a:t>规则（从容器出来的访问，从本地主机出来的访问两方面），将到这个服务地址的访问映射到本地的</a:t>
            </a:r>
            <a:r>
              <a:rPr lang="en-US" altLang="zh-CN" dirty="0" err="1" smtClean="0"/>
              <a:t>kube</a:t>
            </a:r>
            <a:r>
              <a:rPr lang="en-US" altLang="zh-CN" dirty="0" smtClean="0"/>
              <a:t>-proxy</a:t>
            </a:r>
            <a:r>
              <a:rPr lang="zh-CN" altLang="en-US" dirty="0" smtClean="0"/>
              <a:t>端口（随机端口）。然后 </a:t>
            </a:r>
            <a:r>
              <a:rPr lang="en-US" altLang="zh-CN" dirty="0" err="1" smtClean="0"/>
              <a:t>Kube</a:t>
            </a:r>
            <a:r>
              <a:rPr lang="en-US" altLang="zh-CN" dirty="0" smtClean="0"/>
              <a:t>-Proxy </a:t>
            </a:r>
            <a:r>
              <a:rPr lang="zh-CN" altLang="en-US" dirty="0" smtClean="0"/>
              <a:t>会监听在本地的对应端口，将到这个端口的访问给代理到远端真实的 </a:t>
            </a:r>
            <a:r>
              <a:rPr lang="en-US" altLang="zh-CN" dirty="0" smtClean="0"/>
              <a:t>pod </a:t>
            </a:r>
            <a:r>
              <a:rPr lang="zh-CN" altLang="en-US" dirty="0" smtClean="0"/>
              <a:t>地址上去。</a:t>
            </a:r>
          </a:p>
          <a:p>
            <a:r>
              <a:rPr lang="en-US" dirty="0" smtClean="0"/>
              <a:t>f you set the type field to "</a:t>
            </a:r>
            <a:r>
              <a:rPr lang="en-US" dirty="0" err="1" smtClean="0"/>
              <a:t>NodePort</a:t>
            </a:r>
            <a:r>
              <a:rPr lang="en-US" dirty="0" smtClean="0"/>
              <a:t>", the </a:t>
            </a:r>
            <a:r>
              <a:rPr lang="en-US" dirty="0" err="1" smtClean="0"/>
              <a:t>Kubernetes</a:t>
            </a:r>
            <a:r>
              <a:rPr lang="en-US" dirty="0" smtClean="0"/>
              <a:t> master will allocate a port from a flag-configured range (</a:t>
            </a:r>
            <a:r>
              <a:rPr lang="en-US" b="1" dirty="0" smtClean="0">
                <a:solidFill>
                  <a:srgbClr val="FF0000"/>
                </a:solidFill>
              </a:rPr>
              <a:t>default: 30000-32767</a:t>
            </a:r>
            <a:r>
              <a:rPr lang="en-US" dirty="0" smtClean="0"/>
              <a:t>), and each Node will proxy that port (the same port number on every Node) into your Service. That port will be reported in your Service’s </a:t>
            </a:r>
            <a:r>
              <a:rPr lang="en-US" dirty="0" err="1" smtClean="0"/>
              <a:t>spec.ports</a:t>
            </a:r>
            <a:r>
              <a:rPr lang="en-US" dirty="0" smtClean="0"/>
              <a:t>[*].</a:t>
            </a:r>
            <a:r>
              <a:rPr lang="en-US" dirty="0" err="1" smtClean="0"/>
              <a:t>nodePort</a:t>
            </a:r>
            <a:r>
              <a:rPr lang="en-US" dirty="0" smtClean="0"/>
              <a:t> field.</a:t>
            </a:r>
            <a:endParaRPr lang="en-US" dirty="0"/>
          </a:p>
        </p:txBody>
      </p:sp>
      <p:sp>
        <p:nvSpPr>
          <p:cNvPr id="3" name="Content Placeholder 2"/>
          <p:cNvSpPr>
            <a:spLocks noGrp="1"/>
          </p:cNvSpPr>
          <p:nvPr>
            <p:ph sz="quarter" idx="10"/>
          </p:nvPr>
        </p:nvSpPr>
        <p:spPr/>
        <p:txBody>
          <a:bodyPr/>
          <a:lstStyle/>
          <a:p>
            <a:r>
              <a:rPr lang="en-US" dirty="0" smtClean="0">
                <a:hlinkClick r:id="rId2"/>
              </a:rPr>
              <a:t>http://blog.csdn.net/xinghun_4/article/details/50492041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pPr marL="0" indent="0"/>
            <a:r>
              <a:rPr lang="en-US" b="0" dirty="0" err="1" smtClean="0">
                <a:hlinkClick r:id="rId2"/>
              </a:rPr>
              <a:t>kubernetes</a:t>
            </a:r>
            <a:r>
              <a:rPr lang="zh-CN" altLang="en-US" b="0" dirty="0" smtClean="0">
                <a:hlinkClick r:id="rId2"/>
              </a:rPr>
              <a:t>中</a:t>
            </a:r>
            <a:r>
              <a:rPr lang="en-US" b="0" dirty="0" err="1" smtClean="0">
                <a:hlinkClick r:id="rId2"/>
              </a:rPr>
              <a:t>port、target</a:t>
            </a:r>
            <a:r>
              <a:rPr lang="en-US" b="0" dirty="0" smtClean="0">
                <a:hlinkClick r:id="rId2"/>
              </a:rPr>
              <a:t> </a:t>
            </a:r>
            <a:r>
              <a:rPr lang="en-US" b="0" dirty="0" err="1" smtClean="0">
                <a:hlinkClick r:id="rId2"/>
              </a:rPr>
              <a:t>port、node</a:t>
            </a:r>
            <a:r>
              <a:rPr lang="en-US" b="0" dirty="0" smtClean="0">
                <a:hlinkClick r:id="rId2"/>
              </a:rPr>
              <a:t> port</a:t>
            </a:r>
            <a:r>
              <a:rPr lang="zh-CN" altLang="en-US" b="0" dirty="0" smtClean="0">
                <a:hlinkClick r:id="rId2"/>
              </a:rPr>
              <a:t>的对比分析，以及</a:t>
            </a:r>
            <a:r>
              <a:rPr lang="en-US" b="0" dirty="0" err="1" smtClean="0">
                <a:hlinkClick r:id="rId2"/>
              </a:rPr>
              <a:t>kube</a:t>
            </a:r>
            <a:r>
              <a:rPr lang="en-US" b="0" dirty="0" smtClean="0">
                <a:hlinkClick r:id="rId2"/>
              </a:rPr>
              <a:t>-proxy</a:t>
            </a:r>
            <a:r>
              <a:rPr lang="zh-CN" altLang="en-US" b="0" dirty="0" smtClean="0">
                <a:hlinkClick r:id="rId2"/>
              </a:rPr>
              <a:t>代理</a:t>
            </a:r>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4038600" y="2895600"/>
            <a:ext cx="3048000" cy="2012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http://blog.csdn.net/xinghun_4/article/details/50492041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pPr marL="0" indent="0"/>
            <a:r>
              <a:rPr lang="en-US" b="0" dirty="0" err="1" smtClean="0">
                <a:hlinkClick r:id="rId2"/>
              </a:rPr>
              <a:t>kubernetes</a:t>
            </a:r>
            <a:r>
              <a:rPr lang="zh-CN" altLang="en-US" b="0" dirty="0" smtClean="0">
                <a:hlinkClick r:id="rId2"/>
              </a:rPr>
              <a:t>中</a:t>
            </a:r>
            <a:r>
              <a:rPr lang="en-US" b="0" dirty="0" err="1" smtClean="0">
                <a:hlinkClick r:id="rId2"/>
              </a:rPr>
              <a:t>port、target</a:t>
            </a:r>
            <a:r>
              <a:rPr lang="en-US" b="0" dirty="0" smtClean="0">
                <a:hlinkClick r:id="rId2"/>
              </a:rPr>
              <a:t> </a:t>
            </a:r>
            <a:r>
              <a:rPr lang="en-US" b="0" dirty="0" err="1" smtClean="0">
                <a:hlinkClick r:id="rId2"/>
              </a:rPr>
              <a:t>port、node</a:t>
            </a:r>
            <a:r>
              <a:rPr lang="en-US" b="0" dirty="0" smtClean="0">
                <a:hlinkClick r:id="rId2"/>
              </a:rPr>
              <a:t> port</a:t>
            </a:r>
            <a:r>
              <a:rPr lang="zh-CN" altLang="en-US" b="0" dirty="0" smtClean="0">
                <a:hlinkClick r:id="rId2"/>
              </a:rPr>
              <a:t>的对比分析，以及</a:t>
            </a:r>
            <a:r>
              <a:rPr lang="en-US" b="0" dirty="0" err="1" smtClean="0">
                <a:hlinkClick r:id="rId2"/>
              </a:rPr>
              <a:t>kube</a:t>
            </a:r>
            <a:r>
              <a:rPr lang="en-US" b="0" dirty="0" smtClean="0">
                <a:hlinkClick r:id="rId2"/>
              </a:rPr>
              <a:t>-proxy</a:t>
            </a:r>
            <a:r>
              <a:rPr lang="zh-CN" altLang="en-US" b="0" dirty="0" smtClean="0">
                <a:hlinkClick r:id="rId2"/>
              </a:rPr>
              <a:t>代理</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228600" y="701386"/>
            <a:ext cx="6858000" cy="42083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http://blog.csdn.net/xinghun_4/article/details/50492041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pPr marL="0" indent="0"/>
            <a:r>
              <a:rPr lang="en-US" b="0" dirty="0" err="1" smtClean="0">
                <a:hlinkClick r:id="rId2"/>
              </a:rPr>
              <a:t>kubernetes</a:t>
            </a:r>
            <a:r>
              <a:rPr lang="zh-CN" altLang="en-US" b="0" dirty="0" smtClean="0">
                <a:hlinkClick r:id="rId2"/>
              </a:rPr>
              <a:t>中</a:t>
            </a:r>
            <a:r>
              <a:rPr lang="en-US" b="0" dirty="0" err="1" smtClean="0">
                <a:hlinkClick r:id="rId2"/>
              </a:rPr>
              <a:t>port、target</a:t>
            </a:r>
            <a:r>
              <a:rPr lang="en-US" b="0" dirty="0" smtClean="0">
                <a:hlinkClick r:id="rId2"/>
              </a:rPr>
              <a:t> </a:t>
            </a:r>
            <a:r>
              <a:rPr lang="en-US" b="0" dirty="0" err="1" smtClean="0">
                <a:hlinkClick r:id="rId2"/>
              </a:rPr>
              <a:t>port、node</a:t>
            </a:r>
            <a:r>
              <a:rPr lang="en-US" b="0" dirty="0" smtClean="0">
                <a:hlinkClick r:id="rId2"/>
              </a:rPr>
              <a:t> port</a:t>
            </a:r>
            <a:r>
              <a:rPr lang="zh-CN" altLang="en-US" b="0" dirty="0" smtClean="0">
                <a:hlinkClick r:id="rId2"/>
              </a:rPr>
              <a:t>的对比分析，以及</a:t>
            </a:r>
            <a:r>
              <a:rPr lang="en-US" b="0" dirty="0" err="1" smtClean="0">
                <a:hlinkClick r:id="rId2"/>
              </a:rPr>
              <a:t>kube</a:t>
            </a:r>
            <a:r>
              <a:rPr lang="en-US" b="0" dirty="0" smtClean="0">
                <a:hlinkClick r:id="rId2"/>
              </a:rPr>
              <a:t>-proxy</a:t>
            </a:r>
            <a:r>
              <a:rPr lang="zh-CN" altLang="en-US" b="0" dirty="0" smtClean="0">
                <a:hlinkClick r:id="rId2"/>
              </a:rPr>
              <a:t>代理</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0" y="985654"/>
            <a:ext cx="7315200" cy="38950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28600" y="979500"/>
            <a:ext cx="5181600" cy="75482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 y="1981200"/>
            <a:ext cx="5257800" cy="80792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28600" y="2971800"/>
            <a:ext cx="5257800" cy="8500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一个工程中的源文件不计数，其按类型、功能、模块分别放在若干个目录中，</a:t>
            </a:r>
            <a:endParaRPr lang="en-US" altLang="zh-CN" dirty="0" smtClean="0"/>
          </a:p>
          <a:p>
            <a:pPr lvl="1"/>
            <a:r>
              <a:rPr lang="en-US" altLang="zh-CN" dirty="0" err="1" smtClean="0"/>
              <a:t>makefile</a:t>
            </a:r>
            <a:r>
              <a:rPr lang="zh-CN" altLang="en-US" dirty="0" smtClean="0"/>
              <a:t>定义了一系列的规则来指定，哪些文件需要先编译，哪些文件需要后编译，哪些文件需要重新编译，甚至于进行更复杂的功能操作，</a:t>
            </a:r>
            <a:endParaRPr lang="en-US" altLang="zh-CN" dirty="0" smtClean="0"/>
          </a:p>
          <a:p>
            <a:pPr lvl="1"/>
            <a:r>
              <a:rPr lang="zh-CN" altLang="en-US" dirty="0" smtClean="0"/>
              <a:t>因为</a:t>
            </a:r>
            <a:r>
              <a:rPr lang="en-US" altLang="zh-CN" dirty="0" err="1" smtClean="0"/>
              <a:t>makefile</a:t>
            </a:r>
            <a:r>
              <a:rPr lang="zh-CN" altLang="en-US" dirty="0" smtClean="0"/>
              <a:t>就像一个</a:t>
            </a:r>
            <a:r>
              <a:rPr lang="en-US" altLang="zh-CN" dirty="0" smtClean="0"/>
              <a:t>Shell</a:t>
            </a:r>
            <a:r>
              <a:rPr lang="zh-CN" altLang="en-US" dirty="0" smtClean="0"/>
              <a:t>脚本一样，其中也可以执行操作系统的命令。</a:t>
            </a:r>
            <a:endParaRPr lang="en-US" altLang="zh-CN" dirty="0" smtClean="0"/>
          </a:p>
          <a:p>
            <a:pPr lvl="1"/>
            <a:endParaRPr lang="en-US" altLang="zh-CN" dirty="0" smtClean="0"/>
          </a:p>
          <a:p>
            <a:pPr lvl="1"/>
            <a:endParaRPr lang="en-US" altLang="zh-CN" dirty="0" smtClean="0"/>
          </a:p>
          <a:p>
            <a:pPr lvl="1"/>
            <a:endParaRPr lang="en-US" dirty="0" smtClean="0"/>
          </a:p>
          <a:p>
            <a:pPr lvl="1"/>
            <a:r>
              <a:rPr lang="zh-CN" altLang="en-US" sz="1000" dirty="0" smtClean="0">
                <a:solidFill>
                  <a:schemeClr val="tx1"/>
                </a:solidFill>
              </a:rPr>
              <a:t>在讲述这个</a:t>
            </a:r>
            <a:r>
              <a:rPr lang="en-US" altLang="en-US" sz="1000" dirty="0" err="1" smtClean="0">
                <a:solidFill>
                  <a:schemeClr val="tx1"/>
                </a:solidFill>
              </a:rPr>
              <a:t>Makefile</a:t>
            </a:r>
            <a:r>
              <a:rPr lang="zh-CN" altLang="en-US" sz="1000" dirty="0" smtClean="0">
                <a:solidFill>
                  <a:schemeClr val="tx1"/>
                </a:solidFill>
              </a:rPr>
              <a:t>之前，还是让我们先来粗略地看一看</a:t>
            </a:r>
            <a:r>
              <a:rPr lang="en-US" altLang="en-US" sz="1000" dirty="0" err="1" smtClean="0">
                <a:solidFill>
                  <a:schemeClr val="tx1"/>
                </a:solidFill>
              </a:rPr>
              <a:t>Makefile</a:t>
            </a:r>
            <a:r>
              <a:rPr lang="zh-CN" altLang="en-US" sz="1000" dirty="0" smtClean="0">
                <a:solidFill>
                  <a:schemeClr val="tx1"/>
                </a:solidFill>
              </a:rPr>
              <a:t>的规则。</a:t>
            </a:r>
            <a:r>
              <a:rPr lang="en-US" dirty="0" smtClean="0"/>
              <a:t> </a:t>
            </a:r>
            <a:r>
              <a:rPr lang="en-US" altLang="en-US" sz="1000" b="1" dirty="0" smtClean="0">
                <a:solidFill>
                  <a:srgbClr val="FF0000"/>
                </a:solidFill>
              </a:rPr>
              <a:t>target</a:t>
            </a:r>
            <a:r>
              <a:rPr lang="zh-CN" altLang="en-US" sz="1000" b="1" dirty="0" smtClean="0">
                <a:solidFill>
                  <a:srgbClr val="FF0000"/>
                </a:solidFill>
              </a:rPr>
              <a:t>这一个或多个的目标文件依赖于</a:t>
            </a:r>
            <a:r>
              <a:rPr lang="en-US" altLang="en-US" sz="1000" b="1" dirty="0" smtClean="0">
                <a:solidFill>
                  <a:srgbClr val="FF0000"/>
                </a:solidFill>
              </a:rPr>
              <a:t>prerequisites</a:t>
            </a:r>
            <a:r>
              <a:rPr lang="zh-CN" altLang="en-US" sz="1000" b="1" dirty="0" smtClean="0">
                <a:solidFill>
                  <a:srgbClr val="FF0000"/>
                </a:solidFill>
              </a:rPr>
              <a:t>中的文件，其生成规则定义在</a:t>
            </a:r>
            <a:r>
              <a:rPr lang="en-US" altLang="en-US" sz="1000" b="1" dirty="0" smtClean="0">
                <a:solidFill>
                  <a:srgbClr val="FF0000"/>
                </a:solidFill>
              </a:rPr>
              <a:t>command</a:t>
            </a:r>
            <a:r>
              <a:rPr lang="zh-CN" altLang="en-US" sz="1000" b="1" dirty="0" smtClean="0">
                <a:solidFill>
                  <a:srgbClr val="FF0000"/>
                </a:solidFill>
              </a:rPr>
              <a:t>中。 </a:t>
            </a:r>
            <a:br>
              <a:rPr lang="zh-CN" altLang="en-US" sz="1000" b="1" dirty="0" smtClean="0">
                <a:solidFill>
                  <a:srgbClr val="FF0000"/>
                </a:solidFill>
              </a:rPr>
            </a:br>
            <a:r>
              <a:rPr lang="zh-CN" altLang="en-US" dirty="0" smtClean="0"/>
              <a:t/>
            </a:r>
            <a:br>
              <a:rPr lang="zh-CN" altLang="en-US" dirty="0" smtClean="0"/>
            </a:br>
            <a:r>
              <a:rPr lang="en-US" dirty="0" smtClean="0"/>
              <a:t>target ... : prerequisites ...</a:t>
            </a:r>
            <a:br>
              <a:rPr lang="en-US" dirty="0" smtClean="0"/>
            </a:br>
            <a:r>
              <a:rPr lang="en-US" dirty="0" smtClean="0"/>
              <a:t>command</a:t>
            </a:r>
            <a:br>
              <a:rPr lang="en-US" dirty="0" smtClean="0"/>
            </a:br>
            <a:r>
              <a:rPr lang="en-US" dirty="0" smtClean="0"/>
              <a:t/>
            </a:r>
            <a:br>
              <a:rPr lang="en-US" dirty="0" smtClean="0"/>
            </a:br>
            <a:r>
              <a:rPr lang="en-US" dirty="0" smtClean="0"/>
              <a:t/>
            </a:r>
            <a:br>
              <a:rPr lang="en-US" dirty="0" smtClean="0"/>
            </a:br>
            <a:r>
              <a:rPr lang="en-US" altLang="zh-CN" dirty="0" smtClean="0"/>
              <a:t>target</a:t>
            </a:r>
            <a:r>
              <a:rPr lang="zh-CN" altLang="en-US" dirty="0" smtClean="0"/>
              <a:t>也就是一个目标文件，可以是</a:t>
            </a:r>
            <a:r>
              <a:rPr lang="en-US" altLang="zh-CN" dirty="0" smtClean="0"/>
              <a:t>Object File，</a:t>
            </a:r>
            <a:r>
              <a:rPr lang="zh-CN" altLang="en-US" dirty="0" smtClean="0"/>
              <a:t>也可以是执行文件。还可以是一个标签（</a:t>
            </a:r>
            <a:r>
              <a:rPr lang="en-US" altLang="zh-CN" dirty="0" smtClean="0"/>
              <a:t>Label），</a:t>
            </a:r>
            <a:r>
              <a:rPr lang="zh-CN" altLang="en-US" dirty="0" smtClean="0"/>
              <a:t>对于标签这种特性，在后续的“伪目标”章节中会有叙述。</a:t>
            </a:r>
            <a:br>
              <a:rPr lang="zh-CN" altLang="en-US" dirty="0" smtClean="0"/>
            </a:br>
            <a:r>
              <a:rPr lang="zh-CN" altLang="en-US" dirty="0" smtClean="0"/>
              <a:t/>
            </a:r>
            <a:br>
              <a:rPr lang="zh-CN" altLang="en-US" dirty="0" smtClean="0"/>
            </a:br>
            <a:r>
              <a:rPr lang="en-US" altLang="zh-CN" dirty="0" smtClean="0"/>
              <a:t>prerequisites</a:t>
            </a:r>
            <a:r>
              <a:rPr lang="zh-CN" altLang="en-US" dirty="0" smtClean="0"/>
              <a:t>就是，要生成那个</a:t>
            </a:r>
            <a:r>
              <a:rPr lang="en-US" altLang="zh-CN" dirty="0" smtClean="0"/>
              <a:t>target</a:t>
            </a:r>
            <a:r>
              <a:rPr lang="zh-CN" altLang="en-US" dirty="0" smtClean="0"/>
              <a:t>所需要的文件或是目标。</a:t>
            </a:r>
            <a:br>
              <a:rPr lang="zh-CN" altLang="en-US" dirty="0" smtClean="0"/>
            </a:br>
            <a:r>
              <a:rPr lang="zh-CN" altLang="en-US" dirty="0" smtClean="0"/>
              <a:t/>
            </a:r>
            <a:br>
              <a:rPr lang="zh-CN" altLang="en-US" dirty="0" smtClean="0"/>
            </a:br>
            <a:r>
              <a:rPr lang="en-US" altLang="zh-CN" dirty="0" smtClean="0"/>
              <a:t>command</a:t>
            </a:r>
            <a:r>
              <a:rPr lang="zh-CN" altLang="en-US" dirty="0" smtClean="0"/>
              <a:t>也就是</a:t>
            </a:r>
            <a:r>
              <a:rPr lang="en-US" altLang="zh-CN" dirty="0" smtClean="0"/>
              <a:t>make</a:t>
            </a:r>
            <a:r>
              <a:rPr lang="zh-CN" altLang="en-US" dirty="0" smtClean="0"/>
              <a:t>需要执行的命令。（任意的</a:t>
            </a:r>
            <a:r>
              <a:rPr lang="en-US" altLang="zh-CN" dirty="0" smtClean="0"/>
              <a:t>Shell</a:t>
            </a:r>
            <a:r>
              <a:rPr lang="zh-CN" altLang="en-US" dirty="0" smtClean="0"/>
              <a:t>命令）</a:t>
            </a:r>
            <a:endParaRPr lang="en-US" altLang="zh-CN" dirty="0"/>
          </a:p>
        </p:txBody>
      </p:sp>
      <p:sp>
        <p:nvSpPr>
          <p:cNvPr id="3" name="Content Placeholder 2"/>
          <p:cNvSpPr>
            <a:spLocks noGrp="1"/>
          </p:cNvSpPr>
          <p:nvPr>
            <p:ph sz="quarter" idx="10"/>
          </p:nvPr>
        </p:nvSpPr>
        <p:spPr/>
        <p:txBody>
          <a:bodyPr/>
          <a:lstStyle/>
          <a:p>
            <a:r>
              <a:rPr lang="en-US" smtClean="0">
                <a:hlinkClick r:id="rId2"/>
              </a:rPr>
              <a:t>http://www.ruanyifeng.com/blog/2015/02/make.html</a:t>
            </a:r>
            <a:endParaRPr lang="en-US"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err="1" smtClean="0"/>
              <a:t>Docker</a:t>
            </a:r>
            <a:r>
              <a:rPr lang="en-US" altLang="zh-CN" dirty="0" smtClean="0"/>
              <a:t> </a:t>
            </a:r>
            <a:r>
              <a:rPr lang="zh-CN" altLang="en-US" dirty="0" smtClean="0"/>
              <a:t>也有</a:t>
            </a:r>
            <a:r>
              <a:rPr lang="en-US" altLang="zh-CN" dirty="0" smtClean="0"/>
              <a:t>Volume</a:t>
            </a:r>
            <a:r>
              <a:rPr lang="zh-CN" altLang="en-US" dirty="0" smtClean="0"/>
              <a:t>的概念，但是相对简单，而且目前的支持很有限，</a:t>
            </a:r>
            <a:r>
              <a:rPr lang="en-US" altLang="zh-CN" dirty="0" err="1" smtClean="0"/>
              <a:t>Kubernetes</a:t>
            </a:r>
            <a:r>
              <a:rPr lang="zh-CN" altLang="en-US" dirty="0" smtClean="0"/>
              <a:t>对</a:t>
            </a:r>
            <a:r>
              <a:rPr lang="en-US" altLang="zh-CN" dirty="0" smtClean="0"/>
              <a:t>Volume</a:t>
            </a:r>
            <a:r>
              <a:rPr lang="zh-CN" altLang="en-US" dirty="0" smtClean="0"/>
              <a:t>则有着清晰定义和广泛的支持。其中最核心的理念：</a:t>
            </a:r>
            <a:r>
              <a:rPr lang="en-US" altLang="zh-CN" dirty="0" smtClean="0"/>
              <a:t>Volume</a:t>
            </a:r>
            <a:r>
              <a:rPr lang="zh-CN" altLang="en-US" dirty="0" smtClean="0"/>
              <a:t>只是一个目录，并可以被在同一个</a:t>
            </a:r>
            <a:r>
              <a:rPr lang="en-US" altLang="zh-CN" dirty="0" smtClean="0"/>
              <a:t>Pod</a:t>
            </a:r>
            <a:r>
              <a:rPr lang="zh-CN" altLang="en-US" dirty="0" smtClean="0"/>
              <a:t>中的所有容器访问。而这个目录会是什么样，后端用什么介质和里面的内容则由使用的特定</a:t>
            </a:r>
            <a:r>
              <a:rPr lang="en-US" altLang="zh-CN" dirty="0" smtClean="0"/>
              <a:t>Volume</a:t>
            </a:r>
            <a:r>
              <a:rPr lang="zh-CN" altLang="en-US" dirty="0" smtClean="0"/>
              <a:t>类型决定</a:t>
            </a:r>
            <a:endParaRPr lang="en-US" altLang="zh-CN" dirty="0" smtClean="0"/>
          </a:p>
          <a:p>
            <a:endParaRPr lang="en-US" dirty="0" smtClean="0"/>
          </a:p>
          <a:p>
            <a:r>
              <a:rPr lang="en-US" dirty="0" err="1" smtClean="0"/>
              <a:t>spec.volumes</a:t>
            </a:r>
            <a:r>
              <a:rPr lang="en-US" dirty="0" smtClean="0"/>
              <a:t> </a:t>
            </a:r>
            <a:r>
              <a:rPr lang="zh-CN" altLang="en-US" dirty="0" smtClean="0"/>
              <a:t>指定这个</a:t>
            </a:r>
            <a:r>
              <a:rPr lang="en-US" dirty="0" smtClean="0"/>
              <a:t>Pod</a:t>
            </a:r>
            <a:r>
              <a:rPr lang="zh-CN" altLang="en-US" dirty="0" smtClean="0"/>
              <a:t>需要的</a:t>
            </a:r>
            <a:r>
              <a:rPr lang="en-US" dirty="0" smtClean="0"/>
              <a:t>volume</a:t>
            </a:r>
            <a:r>
              <a:rPr lang="zh-CN" altLang="en-US" dirty="0" smtClean="0"/>
              <a:t>信息 </a:t>
            </a:r>
            <a:r>
              <a:rPr lang="en-US" dirty="0" err="1" smtClean="0"/>
              <a:t>spec.containers.volumeMounts</a:t>
            </a:r>
            <a:r>
              <a:rPr lang="en-US" dirty="0" smtClean="0"/>
              <a:t> </a:t>
            </a:r>
            <a:r>
              <a:rPr lang="zh-CN" altLang="en-US" dirty="0" smtClean="0"/>
              <a:t>指定哪些</a:t>
            </a:r>
            <a:r>
              <a:rPr lang="en-US" dirty="0" smtClean="0"/>
              <a:t>container</a:t>
            </a:r>
            <a:r>
              <a:rPr lang="zh-CN" altLang="en-US" dirty="0" smtClean="0"/>
              <a:t>需要用到这个</a:t>
            </a:r>
            <a:r>
              <a:rPr lang="en-US" dirty="0" smtClean="0"/>
              <a:t>Volume </a:t>
            </a:r>
            <a:r>
              <a:rPr lang="en-US" dirty="0" err="1" smtClean="0"/>
              <a:t>Kubernetes</a:t>
            </a:r>
            <a:r>
              <a:rPr lang="zh-CN" altLang="en-US" dirty="0" smtClean="0"/>
              <a:t>对</a:t>
            </a:r>
            <a:r>
              <a:rPr lang="en-US" dirty="0" smtClean="0"/>
              <a:t>Volume</a:t>
            </a:r>
            <a:r>
              <a:rPr lang="zh-CN" altLang="en-US" dirty="0" smtClean="0"/>
              <a:t>的支持非常广泛</a:t>
            </a:r>
            <a:endParaRPr lang="en-US" dirty="0" smtClean="0"/>
          </a:p>
          <a:p>
            <a:pPr lvl="1"/>
            <a:r>
              <a:rPr lang="en-US" dirty="0" err="1" smtClean="0"/>
              <a:t>emptyDir</a:t>
            </a:r>
            <a:r>
              <a:rPr lang="en-US" dirty="0" smtClean="0"/>
              <a:t> </a:t>
            </a:r>
            <a:r>
              <a:rPr lang="zh-CN" altLang="en-US" dirty="0" smtClean="0"/>
              <a:t>随</a:t>
            </a:r>
            <a:r>
              <a:rPr lang="en-US" dirty="0" smtClean="0"/>
              <a:t>Pod</a:t>
            </a:r>
            <a:r>
              <a:rPr lang="zh-CN" altLang="en-US" dirty="0" smtClean="0"/>
              <a:t>删除，适用于临时存储、灾难恢复、共享运行时数据，支持 </a:t>
            </a:r>
            <a:r>
              <a:rPr lang="en-US" dirty="0" smtClean="0"/>
              <a:t>RAM-backed </a:t>
            </a:r>
            <a:r>
              <a:rPr lang="en-US" dirty="0" err="1" smtClean="0"/>
              <a:t>filesystemhostPath</a:t>
            </a:r>
            <a:r>
              <a:rPr lang="en-US" dirty="0" smtClean="0"/>
              <a:t> </a:t>
            </a:r>
            <a:r>
              <a:rPr lang="zh-CN" altLang="en-US" dirty="0" smtClean="0"/>
              <a:t>类似于</a:t>
            </a:r>
            <a:r>
              <a:rPr lang="en-US" dirty="0" err="1" smtClean="0"/>
              <a:t>Docker</a:t>
            </a:r>
            <a:r>
              <a:rPr lang="zh-CN" altLang="en-US" dirty="0" smtClean="0"/>
              <a:t>的本地</a:t>
            </a:r>
            <a:r>
              <a:rPr lang="en-US" dirty="0" smtClean="0"/>
              <a:t>Volume </a:t>
            </a:r>
            <a:r>
              <a:rPr lang="zh-CN" altLang="en-US" dirty="0" smtClean="0"/>
              <a:t>用于访问一些本地资源（比如本地</a:t>
            </a:r>
            <a:r>
              <a:rPr lang="en-US" dirty="0" err="1" smtClean="0"/>
              <a:t>Docker</a:t>
            </a:r>
            <a:r>
              <a:rPr lang="en-US" dirty="0" smtClean="0"/>
              <a:t>）。</a:t>
            </a:r>
          </a:p>
          <a:p>
            <a:pPr lvl="1"/>
            <a:r>
              <a:rPr lang="en-US" dirty="0" err="1" smtClean="0"/>
              <a:t>gcePersistentDisk</a:t>
            </a:r>
            <a:r>
              <a:rPr lang="en-US" dirty="0" smtClean="0"/>
              <a:t> GCE disk - </a:t>
            </a:r>
            <a:r>
              <a:rPr lang="zh-CN" altLang="en-US" dirty="0" smtClean="0"/>
              <a:t>只有在 </a:t>
            </a:r>
            <a:r>
              <a:rPr lang="en-US" dirty="0" smtClean="0"/>
              <a:t>Google Cloud Engine </a:t>
            </a:r>
            <a:r>
              <a:rPr lang="zh-CN" altLang="en-US" dirty="0" smtClean="0"/>
              <a:t>平台上可用。</a:t>
            </a:r>
          </a:p>
          <a:p>
            <a:pPr lvl="1"/>
            <a:r>
              <a:rPr lang="en-US" dirty="0" err="1" smtClean="0"/>
              <a:t>awsElasticBlockStore</a:t>
            </a:r>
            <a:r>
              <a:rPr lang="en-US" dirty="0" smtClean="0"/>
              <a:t> </a:t>
            </a:r>
            <a:r>
              <a:rPr lang="zh-CN" altLang="en-US" dirty="0" smtClean="0"/>
              <a:t>类似于</a:t>
            </a:r>
            <a:r>
              <a:rPr lang="en-US" dirty="0" smtClean="0"/>
              <a:t>GCE disk </a:t>
            </a:r>
            <a:r>
              <a:rPr lang="zh-CN" altLang="en-US" dirty="0" smtClean="0"/>
              <a:t>节点必须是 </a:t>
            </a:r>
            <a:r>
              <a:rPr lang="en-US" dirty="0" smtClean="0"/>
              <a:t>AWS EC2</a:t>
            </a:r>
            <a:r>
              <a:rPr lang="zh-CN" altLang="en-US" dirty="0" smtClean="0"/>
              <a:t>的实例 </a:t>
            </a:r>
            <a:endParaRPr lang="en-US" altLang="zh-CN" dirty="0" smtClean="0"/>
          </a:p>
          <a:p>
            <a:pPr lvl="1"/>
            <a:r>
              <a:rPr lang="en-US" dirty="0" err="1" smtClean="0"/>
              <a:t>nfs</a:t>
            </a:r>
            <a:r>
              <a:rPr lang="en-US" dirty="0" smtClean="0"/>
              <a:t> - </a:t>
            </a:r>
            <a:r>
              <a:rPr lang="zh-CN" altLang="en-US" dirty="0" smtClean="0"/>
              <a:t>支持网络文件系统。</a:t>
            </a:r>
          </a:p>
          <a:p>
            <a:pPr lvl="1"/>
            <a:r>
              <a:rPr lang="en-US" dirty="0" err="1" smtClean="0"/>
              <a:t>rbd</a:t>
            </a:r>
            <a:r>
              <a:rPr lang="en-US" dirty="0" smtClean="0"/>
              <a:t> - </a:t>
            </a:r>
            <a:r>
              <a:rPr lang="en-US" dirty="0" err="1" smtClean="0"/>
              <a:t>Rados</a:t>
            </a:r>
            <a:r>
              <a:rPr lang="en-US" dirty="0" smtClean="0"/>
              <a:t> Block Device - </a:t>
            </a:r>
            <a:r>
              <a:rPr lang="en-US" dirty="0" err="1" smtClean="0"/>
              <a:t>Ceph</a:t>
            </a:r>
            <a:endParaRPr lang="en-US" dirty="0" smtClean="0"/>
          </a:p>
          <a:p>
            <a:pPr lvl="1"/>
            <a:r>
              <a:rPr lang="en-US" dirty="0" smtClean="0"/>
              <a:t>secret </a:t>
            </a:r>
            <a:r>
              <a:rPr lang="zh-CN" altLang="en-US" dirty="0" smtClean="0"/>
              <a:t>用来通过</a:t>
            </a:r>
            <a:r>
              <a:rPr lang="en-US" dirty="0" err="1" smtClean="0"/>
              <a:t>Kubernetes</a:t>
            </a:r>
            <a:r>
              <a:rPr lang="en-US" dirty="0" smtClean="0"/>
              <a:t> API </a:t>
            </a:r>
            <a:r>
              <a:rPr lang="zh-CN" altLang="en-US" dirty="0" smtClean="0"/>
              <a:t>向</a:t>
            </a:r>
            <a:r>
              <a:rPr lang="en-US" dirty="0" smtClean="0"/>
              <a:t>Pod </a:t>
            </a:r>
            <a:r>
              <a:rPr lang="zh-CN" altLang="en-US" dirty="0" smtClean="0"/>
              <a:t>传递敏感信息，使用 </a:t>
            </a:r>
            <a:r>
              <a:rPr lang="en-US" dirty="0" err="1" smtClean="0"/>
              <a:t>tmpfs</a:t>
            </a:r>
            <a:r>
              <a:rPr lang="en-US" dirty="0" smtClean="0"/>
              <a:t> （a RAM-backed </a:t>
            </a:r>
            <a:r>
              <a:rPr lang="en-US" dirty="0" err="1" smtClean="0"/>
              <a:t>filesystem</a:t>
            </a:r>
            <a:r>
              <a:rPr lang="en-US" dirty="0" smtClean="0"/>
              <a:t>）</a:t>
            </a:r>
          </a:p>
          <a:p>
            <a:pPr lvl="1"/>
            <a:r>
              <a:rPr lang="en-US" dirty="0" err="1" smtClean="0"/>
              <a:t>persistentVolumeClaim</a:t>
            </a:r>
            <a:r>
              <a:rPr lang="en-US" dirty="0" smtClean="0"/>
              <a:t> - </a:t>
            </a:r>
            <a:r>
              <a:rPr lang="zh-CN" altLang="en-US" dirty="0" smtClean="0"/>
              <a:t>从抽象的</a:t>
            </a:r>
            <a:r>
              <a:rPr lang="en-US" dirty="0" smtClean="0"/>
              <a:t>PV</a:t>
            </a:r>
            <a:r>
              <a:rPr lang="zh-CN" altLang="en-US" dirty="0" smtClean="0"/>
              <a:t>中申请资源，而无需关心存储的提供方</a:t>
            </a:r>
          </a:p>
          <a:p>
            <a:pPr lvl="1"/>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4876800" y="2286000"/>
            <a:ext cx="2288571" cy="27908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The K8 model offers a different approach and the docker0 bridge gets a routable IP address. What this means is that any outside host can directly access that Pod by IP address freely rather than through a port mapping on the physical host.</a:t>
            </a:r>
          </a:p>
          <a:p>
            <a:r>
              <a:rPr lang="en-US" dirty="0" smtClean="0"/>
              <a:t> </a:t>
            </a:r>
            <a:r>
              <a:rPr lang="en-US" dirty="0" err="1" smtClean="0"/>
              <a:t>Kubernetes</a:t>
            </a:r>
            <a:r>
              <a:rPr lang="en-US" dirty="0" smtClean="0"/>
              <a:t> has no NAT for </a:t>
            </a:r>
            <a:r>
              <a:rPr lang="en-US" b="1" dirty="0" smtClean="0">
                <a:solidFill>
                  <a:srgbClr val="FF0000"/>
                </a:solidFill>
              </a:rPr>
              <a:t>container-to-container </a:t>
            </a:r>
            <a:r>
              <a:rPr lang="en-US" dirty="0" smtClean="0"/>
              <a:t>or for container-to-node traffic.</a:t>
            </a:r>
          </a:p>
          <a:p>
            <a:endParaRPr lang="en-US" dirty="0" smtClean="0"/>
          </a:p>
          <a:p>
            <a:endParaRPr lang="en-US" dirty="0" smtClean="0"/>
          </a:p>
          <a:p>
            <a:r>
              <a:rPr lang="en-US" altLang="zh-CN" dirty="0" err="1" smtClean="0"/>
              <a:t>Kubernetes</a:t>
            </a:r>
            <a:r>
              <a:rPr lang="zh-CN" altLang="en-US" dirty="0" smtClean="0"/>
              <a:t>的网络会给每个</a:t>
            </a:r>
            <a:r>
              <a:rPr lang="en-US" altLang="zh-CN" dirty="0" smtClean="0"/>
              <a:t>Pod</a:t>
            </a:r>
            <a:r>
              <a:rPr lang="zh-CN" altLang="en-US" dirty="0" smtClean="0"/>
              <a:t>分配一个</a:t>
            </a:r>
            <a:r>
              <a:rPr lang="en-US" altLang="zh-CN" dirty="0" smtClean="0"/>
              <a:t>IP</a:t>
            </a:r>
            <a:r>
              <a:rPr lang="zh-CN" altLang="en-US" dirty="0" smtClean="0"/>
              <a:t>地址，不需要在</a:t>
            </a:r>
            <a:r>
              <a:rPr lang="en-US" altLang="zh-CN" dirty="0" smtClean="0"/>
              <a:t>Pod</a:t>
            </a:r>
            <a:r>
              <a:rPr lang="zh-CN" altLang="en-US" dirty="0" smtClean="0"/>
              <a:t>之间建立链接，也基本不需要去处理容器和主机之间的端口映射。</a:t>
            </a:r>
            <a:br>
              <a:rPr lang="zh-CN" altLang="en-US" dirty="0" smtClean="0"/>
            </a:br>
            <a:r>
              <a:rPr lang="zh-CN" altLang="en-US" dirty="0" smtClean="0"/>
              <a:t/>
            </a:r>
            <a:br>
              <a:rPr lang="zh-CN" altLang="en-US" dirty="0" smtClean="0"/>
            </a:br>
            <a:r>
              <a:rPr lang="zh-CN" altLang="en-US" dirty="0" smtClean="0"/>
              <a:t>注意：</a:t>
            </a:r>
            <a:r>
              <a:rPr lang="en-US" altLang="zh-CN" dirty="0" smtClean="0"/>
              <a:t>Pod</a:t>
            </a:r>
            <a:r>
              <a:rPr lang="zh-CN" altLang="en-US" dirty="0" smtClean="0"/>
              <a:t>重建后，</a:t>
            </a:r>
            <a:r>
              <a:rPr lang="en-US" altLang="zh-CN" dirty="0" smtClean="0"/>
              <a:t>IP</a:t>
            </a:r>
            <a:r>
              <a:rPr lang="zh-CN" altLang="en-US" dirty="0" smtClean="0"/>
              <a:t>会被重新分配，所以内网通信不要依赖</a:t>
            </a:r>
            <a:r>
              <a:rPr lang="en-US" altLang="zh-CN" dirty="0" smtClean="0"/>
              <a:t>Pod IP</a:t>
            </a:r>
            <a:r>
              <a:rPr lang="zh-CN" altLang="en-US" dirty="0" smtClean="0"/>
              <a:t>；通过</a:t>
            </a:r>
            <a:r>
              <a:rPr lang="en-US" altLang="zh-CN" dirty="0" smtClean="0"/>
              <a:t>Service</a:t>
            </a:r>
            <a:r>
              <a:rPr lang="zh-CN" altLang="en-US" dirty="0" smtClean="0"/>
              <a:t>环境变量或者</a:t>
            </a:r>
            <a:r>
              <a:rPr lang="en-US" altLang="zh-CN" dirty="0" smtClean="0"/>
              <a:t>DNS</a:t>
            </a:r>
            <a:r>
              <a:rPr lang="zh-CN" altLang="en-US" dirty="0" smtClean="0"/>
              <a:t>解决。</a:t>
            </a:r>
            <a:endParaRPr lang="en-US" dirty="0"/>
          </a:p>
        </p:txBody>
      </p:sp>
      <p:sp>
        <p:nvSpPr>
          <p:cNvPr id="3" name="Content Placeholder 2"/>
          <p:cNvSpPr>
            <a:spLocks noGrp="1"/>
          </p:cNvSpPr>
          <p:nvPr>
            <p:ph sz="quarter" idx="10"/>
          </p:nvPr>
        </p:nvSpPr>
        <p:spPr/>
        <p:txBody>
          <a:bodyPr/>
          <a:lstStyle/>
          <a:p>
            <a:r>
              <a:rPr lang="en-US" dirty="0" smtClean="0">
                <a:hlinkClick r:id="rId2"/>
              </a:rPr>
              <a:t>http://network-insight.net/2016/06/kubernetes-networking-101/</a:t>
            </a:r>
            <a:r>
              <a:rPr lang="en-US" dirty="0" smtClean="0"/>
              <a:t>   </a:t>
            </a:r>
            <a:r>
              <a:rPr lang="en-US" dirty="0" smtClean="0">
                <a:hlinkClick r:id="rId3"/>
              </a:rPr>
              <a:t>http://www.oschina.net/question/2432428_246729</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http://techbeacon.com/one-year-using-kubernetes-production-lessons-learned</a:t>
            </a:r>
            <a:endParaRPr lang="en-US"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228600" y="838200"/>
            <a:ext cx="6105632" cy="303371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Kubernetes</a:t>
            </a:r>
            <a:r>
              <a:rPr lang="en-US" dirty="0" smtClean="0"/>
              <a:t> supports multiple virtual clusters backed by the same physical cluster. These virtual clusters are called namespaces.</a:t>
            </a:r>
          </a:p>
          <a:p>
            <a:endParaRPr lang="en-US" dirty="0" smtClean="0"/>
          </a:p>
          <a:p>
            <a:r>
              <a:rPr lang="en-US" dirty="0" smtClean="0"/>
              <a:t>Namespaces are a way to divide cluster resources between multiple uses </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smtClean="0"/>
              <a:t>Namespaces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https://github.com/vyshane/docker-compose-kubernetes</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Launch </a:t>
            </a:r>
            <a:r>
              <a:rPr lang="en-US" dirty="0" err="1" smtClean="0">
                <a:hlinkClick r:id="rId3"/>
              </a:rPr>
              <a:t>Kubernetes</a:t>
            </a:r>
            <a:r>
              <a:rPr lang="en-US" dirty="0" smtClean="0"/>
              <a:t> using </a:t>
            </a:r>
            <a:r>
              <a:rPr lang="en-US" dirty="0" err="1" smtClean="0"/>
              <a:t>Docker</a:t>
            </a:r>
            <a:r>
              <a:rPr lang="en-US" dirty="0" smtClean="0"/>
              <a:t> via </a:t>
            </a:r>
            <a:r>
              <a:rPr lang="en-US" dirty="0" err="1" smtClean="0">
                <a:hlinkClick r:id="rId4"/>
              </a:rPr>
              <a:t>Docker</a:t>
            </a:r>
            <a:r>
              <a:rPr lang="en-US" dirty="0" smtClean="0">
                <a:hlinkClick r:id="rId4"/>
              </a:rPr>
              <a:t> Compose</a:t>
            </a:r>
            <a:endParaRPr lang="en-US" dirty="0" smtClean="0"/>
          </a:p>
        </p:txBody>
      </p:sp>
      <p:pic>
        <p:nvPicPr>
          <p:cNvPr id="3074" name="Picture 2"/>
          <p:cNvPicPr>
            <a:picLocks noChangeAspect="1" noChangeArrowheads="1"/>
          </p:cNvPicPr>
          <p:nvPr/>
        </p:nvPicPr>
        <p:blipFill>
          <a:blip r:embed="rId5" cstate="print"/>
          <a:srcRect/>
          <a:stretch>
            <a:fillRect/>
          </a:stretch>
        </p:blipFill>
        <p:spPr bwMode="auto">
          <a:xfrm>
            <a:off x="152400" y="758368"/>
            <a:ext cx="5638800" cy="416610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r>
              <a:rPr lang="zh-CN" altLang="en-US" b="1" dirty="0" smtClean="0"/>
              <a:t>　　</a:t>
            </a:r>
            <a:r>
              <a:rPr lang="en-US" altLang="zh-CN" b="1" dirty="0" smtClean="0"/>
              <a:t>Google </a:t>
            </a:r>
            <a:r>
              <a:rPr lang="zh-CN" altLang="en-US" b="1" dirty="0" smtClean="0"/>
              <a:t>贡献的</a:t>
            </a:r>
            <a:r>
              <a:rPr lang="en-US" altLang="zh-CN" b="1" dirty="0" err="1" smtClean="0"/>
              <a:t>Kubernetes</a:t>
            </a:r>
            <a:r>
              <a:rPr lang="zh-CN" altLang="en-US" b="1" dirty="0" smtClean="0"/>
              <a:t>项目则让我们更加接近我们想要一台”巨型”计算机的模型。</a:t>
            </a:r>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r>
              <a:rPr lang="en-US" b="1" dirty="0" err="1" smtClean="0">
                <a:solidFill>
                  <a:srgbClr val="FF0000"/>
                </a:solidFill>
              </a:rPr>
              <a:t>Kubernetes</a:t>
            </a:r>
            <a:r>
              <a:rPr lang="zh-CN" altLang="en-US" b="1" dirty="0" smtClean="0">
                <a:solidFill>
                  <a:srgbClr val="FF0000"/>
                </a:solidFill>
              </a:rPr>
              <a:t>做的第一件事情就是拿走你的所有计算机，然后还回给你一个”巨型”计算机</a:t>
            </a:r>
            <a:r>
              <a:rPr lang="en-US" altLang="zh-CN" b="1" dirty="0" smtClean="0">
                <a:solidFill>
                  <a:srgbClr val="FF0000"/>
                </a:solidFill>
              </a:rPr>
              <a:t>--</a:t>
            </a:r>
            <a:r>
              <a:rPr lang="zh-CN" altLang="en-US" b="1" dirty="0" smtClean="0">
                <a:solidFill>
                  <a:srgbClr val="FF0000"/>
                </a:solidFill>
              </a:rPr>
              <a:t>一个</a:t>
            </a:r>
            <a:r>
              <a:rPr lang="en-US" b="1" dirty="0" err="1" smtClean="0">
                <a:solidFill>
                  <a:srgbClr val="FF0000"/>
                </a:solidFill>
              </a:rPr>
              <a:t>Kubernetes</a:t>
            </a:r>
            <a:r>
              <a:rPr lang="zh-CN" altLang="en-US" b="1" dirty="0" smtClean="0">
                <a:solidFill>
                  <a:srgbClr val="FF0000"/>
                </a:solidFill>
              </a:rPr>
              <a:t>的集群。</a:t>
            </a:r>
            <a:endParaRPr lang="en-US" altLang="zh-CN" b="1" dirty="0" smtClean="0">
              <a:solidFill>
                <a:srgbClr val="FF0000"/>
              </a:solidFill>
            </a:endParaRPr>
          </a:p>
          <a:p>
            <a:pPr lvl="1"/>
            <a:r>
              <a:rPr lang="zh-CN" altLang="en-US" dirty="0" smtClean="0"/>
              <a:t>计算机就是资源的集合：计算能力、内存、磁盘和网络接口。与之类似，一个</a:t>
            </a:r>
            <a:r>
              <a:rPr lang="en-US" altLang="zh-CN" dirty="0" smtClean="0"/>
              <a:t>pod</a:t>
            </a:r>
            <a:r>
              <a:rPr lang="zh-CN" altLang="en-US" dirty="0" smtClean="0"/>
              <a:t>可以从底层的资源池中分配一定量的资源</a:t>
            </a:r>
            <a:r>
              <a:rPr lang="en-US" altLang="zh-CN" dirty="0" smtClean="0"/>
              <a:t>. </a:t>
            </a:r>
            <a:r>
              <a:rPr lang="zh-CN" altLang="en-US" dirty="0" smtClean="0"/>
              <a:t>它也会有自己的网卡和</a:t>
            </a:r>
            <a:r>
              <a:rPr lang="en-US" altLang="zh-CN" dirty="0" smtClean="0"/>
              <a:t>pod</a:t>
            </a:r>
            <a:r>
              <a:rPr lang="zh-CN" altLang="en-US" dirty="0" smtClean="0"/>
              <a:t>所在的虚拟网络的</a:t>
            </a:r>
            <a:r>
              <a:rPr lang="en-US" altLang="zh-CN" dirty="0" err="1" smtClean="0"/>
              <a:t>ip</a:t>
            </a:r>
            <a:r>
              <a:rPr lang="zh-CN" altLang="en-US" dirty="0" smtClean="0"/>
              <a:t>。所以，</a:t>
            </a:r>
            <a:r>
              <a:rPr lang="en-US" altLang="zh-CN" dirty="0" smtClean="0"/>
              <a:t>pod</a:t>
            </a:r>
            <a:r>
              <a:rPr lang="zh-CN" altLang="en-US" dirty="0" smtClean="0"/>
              <a:t>就是新的计算机。</a:t>
            </a:r>
            <a:endParaRPr lang="en-US" b="1" dirty="0">
              <a:solidFill>
                <a:srgbClr val="FF0000"/>
              </a:solidFill>
            </a:endParaRPr>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482" name="Picture 2"/>
          <p:cNvPicPr>
            <a:picLocks noChangeAspect="1" noChangeArrowheads="1"/>
          </p:cNvPicPr>
          <p:nvPr/>
        </p:nvPicPr>
        <p:blipFill>
          <a:blip r:embed="rId2" cstate="print"/>
          <a:srcRect/>
          <a:stretch>
            <a:fillRect/>
          </a:stretch>
        </p:blipFill>
        <p:spPr bwMode="auto">
          <a:xfrm>
            <a:off x="685801" y="1066801"/>
            <a:ext cx="4876800" cy="311732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Kube</a:t>
            </a:r>
            <a:r>
              <a:rPr lang="en-US" dirty="0" smtClean="0"/>
              <a:t>-proxy</a:t>
            </a:r>
            <a:r>
              <a:rPr lang="zh-CN" altLang="en-US" dirty="0" smtClean="0"/>
              <a:t>需要在每一个</a:t>
            </a:r>
            <a:r>
              <a:rPr lang="en-US" dirty="0" smtClean="0"/>
              <a:t>minion</a:t>
            </a:r>
            <a:r>
              <a:rPr lang="zh-CN" altLang="en-US" dirty="0" smtClean="0"/>
              <a:t>结点上运行。他的作用是</a:t>
            </a:r>
            <a:r>
              <a:rPr lang="en-US" dirty="0" smtClean="0"/>
              <a:t>service</a:t>
            </a:r>
            <a:r>
              <a:rPr lang="zh-CN" altLang="en-US" dirty="0" smtClean="0"/>
              <a:t>的代理，负责将业务连接到</a:t>
            </a:r>
            <a:r>
              <a:rPr lang="en-US" dirty="0" smtClean="0"/>
              <a:t>service</a:t>
            </a:r>
            <a:r>
              <a:rPr lang="zh-CN" altLang="en-US" dirty="0" smtClean="0"/>
              <a:t>后面具体执行结点（</a:t>
            </a:r>
            <a:r>
              <a:rPr lang="en-US" dirty="0" smtClean="0"/>
              <a:t>endpoints）。</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http://blog.gorgias.io/deploying-flask-celery-with-docker-and-kubernetes/</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Running Flask &amp; Celery with </a:t>
            </a:r>
            <a:r>
              <a:rPr lang="en-US" dirty="0" err="1" smtClean="0"/>
              <a:t>Kubernetes</a:t>
            </a:r>
            <a:endParaRPr lang="en-US"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通过在每个</a:t>
            </a:r>
            <a:r>
              <a:rPr lang="en-US" dirty="0" smtClean="0"/>
              <a:t>Node</a:t>
            </a:r>
            <a:r>
              <a:rPr lang="zh-CN" altLang="en-US" dirty="0" smtClean="0"/>
              <a:t>上添加到其他</a:t>
            </a:r>
            <a:r>
              <a:rPr lang="en-US" dirty="0" smtClean="0"/>
              <a:t>Node</a:t>
            </a:r>
            <a:r>
              <a:rPr lang="zh-CN" altLang="en-US" dirty="0" smtClean="0"/>
              <a:t>上</a:t>
            </a:r>
            <a:r>
              <a:rPr lang="en-US" dirty="0" smtClean="0"/>
              <a:t>docker0</a:t>
            </a:r>
            <a:r>
              <a:rPr lang="zh-CN" altLang="en-US" dirty="0" smtClean="0"/>
              <a:t>的静态路由规则，就可以将不同物理服务器上</a:t>
            </a:r>
            <a:r>
              <a:rPr lang="en-US" b="1" dirty="0" err="1" smtClean="0">
                <a:hlinkClick r:id="rId2" tooltip="undefined"/>
              </a:rPr>
              <a:t>Docker</a:t>
            </a:r>
            <a:r>
              <a:rPr lang="en-US" dirty="0" smtClean="0"/>
              <a:t> Daemon</a:t>
            </a:r>
            <a:r>
              <a:rPr lang="zh-CN" altLang="en-US" dirty="0" smtClean="0"/>
              <a:t>创建的</a:t>
            </a:r>
            <a:r>
              <a:rPr lang="en-US" dirty="0" smtClean="0"/>
              <a:t>docker0</a:t>
            </a:r>
            <a:r>
              <a:rPr lang="zh-CN" altLang="en-US" dirty="0" smtClean="0"/>
              <a:t>网桥互联互通。 </a:t>
            </a:r>
            <a:endParaRPr lang="en-US" dirty="0"/>
          </a:p>
        </p:txBody>
      </p:sp>
      <p:sp>
        <p:nvSpPr>
          <p:cNvPr id="3" name="Content Placeholder 2"/>
          <p:cNvSpPr>
            <a:spLocks noGrp="1"/>
          </p:cNvSpPr>
          <p:nvPr>
            <p:ph sz="quarter" idx="10"/>
          </p:nvPr>
        </p:nvSpPr>
        <p:spPr/>
        <p:txBody>
          <a:bodyPr/>
          <a:lstStyle/>
          <a:p>
            <a:r>
              <a:rPr lang="en-US" dirty="0" smtClean="0">
                <a:hlinkClick r:id="rId3"/>
              </a:rPr>
              <a:t>http://blog.csdn.net/carter115/article/details/50986701</a:t>
            </a:r>
            <a:r>
              <a:rPr lang="en-US" dirty="0" smtClean="0"/>
              <a:t> </a:t>
            </a:r>
            <a:endParaRPr lang="en-US" dirty="0"/>
          </a:p>
        </p:txBody>
      </p:sp>
      <p:sp>
        <p:nvSpPr>
          <p:cNvPr id="4" name="Title 3"/>
          <p:cNvSpPr>
            <a:spLocks noGrp="1"/>
          </p:cNvSpPr>
          <p:nvPr>
            <p:ph type="title"/>
          </p:nvPr>
        </p:nvSpPr>
        <p:spPr/>
        <p:txBody>
          <a:bodyPr/>
          <a:lstStyle/>
          <a:p>
            <a:r>
              <a:rPr lang="en-US" b="0" dirty="0" err="1" smtClean="0">
                <a:hlinkClick r:id="rId3"/>
              </a:rPr>
              <a:t>Kubernetes</a:t>
            </a:r>
            <a:r>
              <a:rPr lang="zh-CN" altLang="en-US" b="0" dirty="0" smtClean="0">
                <a:hlinkClick r:id="rId3"/>
              </a:rPr>
              <a:t>网络配置方案</a:t>
            </a:r>
            <a:endParaRPr lang="en-US" dirty="0"/>
          </a:p>
        </p:txBody>
      </p:sp>
      <p:sp>
        <p:nvSpPr>
          <p:cNvPr id="5" name="Text Placeholder 4"/>
          <p:cNvSpPr>
            <a:spLocks noGrp="1"/>
          </p:cNvSpPr>
          <p:nvPr>
            <p:ph type="body" sz="quarter" idx="11"/>
          </p:nvPr>
        </p:nvSpPr>
        <p:spPr/>
        <p:txBody>
          <a:bodyPr/>
          <a:lstStyle/>
          <a:p>
            <a:pPr>
              <a:buAutoNum type="arabicPeriod"/>
            </a:pPr>
            <a:r>
              <a:rPr lang="zh-CN" altLang="en-US" b="0" dirty="0" smtClean="0"/>
              <a:t>直接路由方案</a:t>
            </a:r>
          </a:p>
        </p:txBody>
      </p:sp>
      <p:pic>
        <p:nvPicPr>
          <p:cNvPr id="12290" name="Picture 2"/>
          <p:cNvPicPr>
            <a:picLocks noChangeAspect="1" noChangeArrowheads="1"/>
          </p:cNvPicPr>
          <p:nvPr/>
        </p:nvPicPr>
        <p:blipFill>
          <a:blip r:embed="rId4" cstate="print"/>
          <a:srcRect/>
          <a:stretch>
            <a:fillRect/>
          </a:stretch>
        </p:blipFill>
        <p:spPr bwMode="auto">
          <a:xfrm>
            <a:off x="1676400" y="1143001"/>
            <a:ext cx="4419600" cy="1843668"/>
          </a:xfrm>
          <a:prstGeom prst="rect">
            <a:avLst/>
          </a:prstGeom>
          <a:noFill/>
          <a:ln w="9525">
            <a:noFill/>
            <a:miter lim="800000"/>
            <a:headEnd/>
            <a:tailEnd/>
          </a:ln>
        </p:spPr>
      </p:pic>
      <p:pic>
        <p:nvPicPr>
          <p:cNvPr id="12291" name="Picture 3"/>
          <p:cNvPicPr>
            <a:picLocks noChangeAspect="1" noChangeArrowheads="1"/>
          </p:cNvPicPr>
          <p:nvPr/>
        </p:nvPicPr>
        <p:blipFill>
          <a:blip r:embed="rId5" cstate="print"/>
          <a:srcRect/>
          <a:stretch>
            <a:fillRect/>
          </a:stretch>
        </p:blipFill>
        <p:spPr bwMode="auto">
          <a:xfrm>
            <a:off x="495300" y="2971800"/>
            <a:ext cx="6819900" cy="19812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http://blog.csdn.net/carter115/article/details/50986701</a:t>
            </a:r>
            <a:r>
              <a:rPr lang="en-US" dirty="0" smtClean="0"/>
              <a:t> </a:t>
            </a:r>
            <a:endParaRPr lang="en-US" dirty="0"/>
          </a:p>
        </p:txBody>
      </p:sp>
      <p:sp>
        <p:nvSpPr>
          <p:cNvPr id="4" name="Title 3"/>
          <p:cNvSpPr>
            <a:spLocks noGrp="1"/>
          </p:cNvSpPr>
          <p:nvPr>
            <p:ph type="title"/>
          </p:nvPr>
        </p:nvSpPr>
        <p:spPr/>
        <p:txBody>
          <a:bodyPr/>
          <a:lstStyle/>
          <a:p>
            <a:r>
              <a:rPr lang="en-US" b="0" dirty="0" err="1" smtClean="0">
                <a:hlinkClick r:id="rId2"/>
              </a:rPr>
              <a:t>Kubernetes</a:t>
            </a:r>
            <a:r>
              <a:rPr lang="zh-CN" altLang="en-US" b="0" dirty="0" smtClean="0">
                <a:hlinkClick r:id="rId2"/>
              </a:rPr>
              <a:t>网络配置方案</a:t>
            </a:r>
            <a:endParaRPr lang="en-US" dirty="0"/>
          </a:p>
        </p:txBody>
      </p:sp>
      <p:sp>
        <p:nvSpPr>
          <p:cNvPr id="5" name="Text Placeholder 4"/>
          <p:cNvSpPr>
            <a:spLocks noGrp="1"/>
          </p:cNvSpPr>
          <p:nvPr>
            <p:ph type="body" sz="quarter" idx="11"/>
          </p:nvPr>
        </p:nvSpPr>
        <p:spPr/>
        <p:txBody>
          <a:bodyPr/>
          <a:lstStyle/>
          <a:p>
            <a:r>
              <a:rPr lang="zh-CN" altLang="en-US" b="0" dirty="0" smtClean="0"/>
              <a:t>使用</a:t>
            </a:r>
            <a:r>
              <a:rPr lang="en-US" b="0" dirty="0" smtClean="0"/>
              <a:t>flannel</a:t>
            </a:r>
            <a:r>
              <a:rPr lang="zh-CN" altLang="en-US" b="0" dirty="0" smtClean="0"/>
              <a:t>叠加网络</a:t>
            </a:r>
            <a:endParaRPr lang="zh-CN" altLang="en-US" b="0" dirty="0"/>
          </a:p>
        </p:txBody>
      </p:sp>
      <p:pic>
        <p:nvPicPr>
          <p:cNvPr id="13315" name="Picture 3"/>
          <p:cNvPicPr>
            <a:picLocks noChangeAspect="1" noChangeArrowheads="1"/>
          </p:cNvPicPr>
          <p:nvPr/>
        </p:nvPicPr>
        <p:blipFill>
          <a:blip r:embed="rId3" cstate="print"/>
          <a:srcRect/>
          <a:stretch>
            <a:fillRect/>
          </a:stretch>
        </p:blipFill>
        <p:spPr bwMode="auto">
          <a:xfrm>
            <a:off x="76200" y="762000"/>
            <a:ext cx="6248400" cy="4271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http://blog.csdn.net/carter115/article/details/50986701</a:t>
            </a:r>
            <a:r>
              <a:rPr lang="en-US" dirty="0" smtClean="0"/>
              <a:t> </a:t>
            </a:r>
            <a:endParaRPr lang="en-US" dirty="0"/>
          </a:p>
        </p:txBody>
      </p:sp>
      <p:sp>
        <p:nvSpPr>
          <p:cNvPr id="4" name="Title 3"/>
          <p:cNvSpPr>
            <a:spLocks noGrp="1"/>
          </p:cNvSpPr>
          <p:nvPr>
            <p:ph type="title"/>
          </p:nvPr>
        </p:nvSpPr>
        <p:spPr/>
        <p:txBody>
          <a:bodyPr/>
          <a:lstStyle/>
          <a:p>
            <a:r>
              <a:rPr lang="en-US" b="0" dirty="0" err="1" smtClean="0">
                <a:hlinkClick r:id="rId2"/>
              </a:rPr>
              <a:t>Kubernetes</a:t>
            </a:r>
            <a:r>
              <a:rPr lang="zh-CN" altLang="en-US" b="0" dirty="0" smtClean="0">
                <a:hlinkClick r:id="rId2"/>
              </a:rPr>
              <a:t>网络配置方案</a:t>
            </a:r>
            <a:endParaRPr lang="en-US" dirty="0"/>
          </a:p>
        </p:txBody>
      </p:sp>
      <p:sp>
        <p:nvSpPr>
          <p:cNvPr id="5" name="Text Placeholder 4"/>
          <p:cNvSpPr>
            <a:spLocks noGrp="1"/>
          </p:cNvSpPr>
          <p:nvPr>
            <p:ph type="body" sz="quarter" idx="11"/>
          </p:nvPr>
        </p:nvSpPr>
        <p:spPr/>
        <p:txBody>
          <a:bodyPr/>
          <a:lstStyle/>
          <a:p>
            <a:pPr>
              <a:buAutoNum type="arabicPeriod"/>
            </a:pPr>
            <a:r>
              <a:rPr lang="zh-CN" altLang="en-US" b="0" dirty="0" smtClean="0"/>
              <a:t>直接路由方案</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M</a:t>
            </a:r>
            <a:r>
              <a:rPr lang="en-US" dirty="0" smtClean="0"/>
              <a:t>ulti Layer witch (MLS) supplying connectivity for two distinct subnets</a:t>
            </a:r>
            <a:endParaRPr lang="en-US" dirty="0"/>
          </a:p>
        </p:txBody>
      </p:sp>
      <p:sp>
        <p:nvSpPr>
          <p:cNvPr id="3" name="Content Placeholder 2"/>
          <p:cNvSpPr>
            <a:spLocks noGrp="1"/>
          </p:cNvSpPr>
          <p:nvPr>
            <p:ph sz="quarter" idx="10"/>
          </p:nvPr>
        </p:nvSpPr>
        <p:spPr/>
        <p:txBody>
          <a:bodyPr/>
          <a:lstStyle/>
          <a:p>
            <a:r>
              <a:rPr lang="en-US" dirty="0" smtClean="0">
                <a:hlinkClick r:id="rId2"/>
              </a:rPr>
              <a:t>http://www.dasblinkenlichten.com/kubernetes-101-the-build/</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4098" name="Picture 2"/>
          <p:cNvPicPr>
            <a:picLocks noChangeAspect="1" noChangeArrowheads="1"/>
          </p:cNvPicPr>
          <p:nvPr/>
        </p:nvPicPr>
        <p:blipFill>
          <a:blip r:embed="rId3" cstate="print"/>
          <a:srcRect/>
          <a:stretch>
            <a:fillRect/>
          </a:stretch>
        </p:blipFill>
        <p:spPr bwMode="auto">
          <a:xfrm>
            <a:off x="0" y="1524000"/>
            <a:ext cx="4757736" cy="3079750"/>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4439501" y="990600"/>
            <a:ext cx="2875699" cy="19304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M</a:t>
            </a:r>
            <a:r>
              <a:rPr lang="en-US" dirty="0" smtClean="0"/>
              <a:t>ulti Layer witch (MLS) supplying connectivity for two distinct subnets</a:t>
            </a:r>
            <a:endParaRPr lang="en-US" dirty="0"/>
          </a:p>
        </p:txBody>
      </p:sp>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4099" name="Picture 3"/>
          <p:cNvPicPr>
            <a:picLocks noChangeAspect="1" noChangeArrowheads="1"/>
          </p:cNvPicPr>
          <p:nvPr/>
        </p:nvPicPr>
        <p:blipFill>
          <a:blip r:embed="rId2" cstate="print"/>
          <a:srcRect/>
          <a:stretch>
            <a:fillRect/>
          </a:stretch>
        </p:blipFill>
        <p:spPr bwMode="auto">
          <a:xfrm>
            <a:off x="914400" y="1066800"/>
            <a:ext cx="4267200" cy="3427647"/>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057400" y="1828800"/>
            <a:ext cx="5257800" cy="3505200"/>
          </a:xfrm>
          <a:prstGeom prst="rect">
            <a:avLst/>
          </a:prstGeom>
          <a:noFill/>
          <a:ln w="9525">
            <a:noFill/>
            <a:miter lim="800000"/>
            <a:headEnd/>
            <a:tailEnd/>
          </a:ln>
        </p:spPr>
      </p:pic>
      <p:sp>
        <p:nvSpPr>
          <p:cNvPr id="2" name="Content Placeholder 1"/>
          <p:cNvSpPr>
            <a:spLocks noGrp="1"/>
          </p:cNvSpPr>
          <p:nvPr>
            <p:ph sz="quarter" idx="1"/>
          </p:nvPr>
        </p:nvSpPr>
        <p:spPr/>
        <p:txBody>
          <a:bodyPr/>
          <a:lstStyle/>
          <a:p>
            <a:r>
              <a:rPr lang="en-US" dirty="0" smtClean="0"/>
              <a:t>In the </a:t>
            </a:r>
            <a:r>
              <a:rPr lang="en-US" dirty="0" err="1" smtClean="0"/>
              <a:t>Kubernetes</a:t>
            </a:r>
            <a:r>
              <a:rPr lang="en-US" dirty="0" smtClean="0"/>
              <a:t> model, the docker0 bridge on each host is routable on the network.  That is, when a pod get’s deployed, a host outside of the cluster can access that pod directly rather than through a port mapping on the physical host. </a:t>
            </a:r>
          </a:p>
          <a:p>
            <a:r>
              <a:rPr lang="en-US" dirty="0" smtClean="0"/>
              <a:t>This also means that containers generated on any node will use the node (docker0 bridge IP) as their default gateway, and the node in turn uses the MLS as it’s default gateway</a:t>
            </a:r>
            <a:endParaRPr lang="en-US" dirty="0"/>
          </a:p>
        </p:txBody>
      </p:sp>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7171" name="Picture 3"/>
          <p:cNvPicPr>
            <a:picLocks noChangeAspect="1" noChangeArrowheads="1"/>
          </p:cNvPicPr>
          <p:nvPr/>
        </p:nvPicPr>
        <p:blipFill>
          <a:blip r:embed="rId2" cstate="print"/>
          <a:srcRect/>
          <a:stretch>
            <a:fillRect/>
          </a:stretch>
        </p:blipFill>
        <p:spPr bwMode="auto">
          <a:xfrm>
            <a:off x="609600" y="762000"/>
            <a:ext cx="4242036" cy="41338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dirty="0" smtClean="0"/>
              <a:t>让我们从计算机开聊。 当计算机启动时，它会运行一个叫</a:t>
            </a:r>
            <a:r>
              <a:rPr lang="en-US" altLang="zh-CN" dirty="0" smtClean="0"/>
              <a:t>init</a:t>
            </a:r>
            <a:r>
              <a:rPr lang="zh-CN" altLang="en-US" dirty="0" smtClean="0"/>
              <a:t>的程序，然后</a:t>
            </a:r>
            <a:r>
              <a:rPr lang="en-US" altLang="zh-CN" dirty="0" smtClean="0"/>
              <a:t>init</a:t>
            </a:r>
            <a:r>
              <a:rPr lang="zh-CN" altLang="en-US" dirty="0" smtClean="0"/>
              <a:t>会启动其他所需的程序：服务器、终端、窗口管理器等。 </a:t>
            </a:r>
            <a:r>
              <a:rPr lang="en-US" altLang="zh-CN" dirty="0" smtClean="0"/>
              <a:t>Init</a:t>
            </a:r>
            <a:r>
              <a:rPr lang="zh-CN" altLang="en-US" dirty="0" smtClean="0"/>
              <a:t>能做几件有趣的事情， 例如让一个程序开机启动， 隔一段时间运行一个程序， 还有确保一个程序没有失败或者</a:t>
            </a:r>
            <a:r>
              <a:rPr lang="en-US" altLang="zh-CN" dirty="0" smtClean="0"/>
              <a:t>crash</a:t>
            </a:r>
            <a:r>
              <a:rPr lang="zh-CN" altLang="en-US" dirty="0" smtClean="0"/>
              <a:t>，如果有就重启它。 </a:t>
            </a:r>
            <a:endParaRPr lang="en-US" altLang="zh-CN" dirty="0" smtClean="0"/>
          </a:p>
          <a:p>
            <a:r>
              <a:rPr lang="zh-CN" altLang="en-US" dirty="0" smtClean="0"/>
              <a:t>正在运行的程序可以看到这台机器上的所有东西</a:t>
            </a:r>
            <a:r>
              <a:rPr lang="en-US" altLang="zh-CN" dirty="0" smtClean="0"/>
              <a:t>: </a:t>
            </a:r>
            <a:r>
              <a:rPr lang="zh-CN" altLang="en-US" dirty="0" smtClean="0"/>
              <a:t>其它在运行的程序，所有的文件，以及网络。</a:t>
            </a:r>
          </a:p>
          <a:p>
            <a:endParaRPr lang="en-US" altLang="zh-CN" dirty="0" smtClean="0"/>
          </a:p>
          <a:p>
            <a:r>
              <a:rPr lang="zh-CN" altLang="en-US" dirty="0" smtClean="0"/>
              <a:t>通过将进程进行划分， 程序员可以有一个更加简单的模型来方便理解， 所以创建命名空间</a:t>
            </a:r>
            <a:r>
              <a:rPr lang="en-US" altLang="zh-CN" dirty="0" smtClean="0"/>
              <a:t>(namespace)</a:t>
            </a:r>
            <a:r>
              <a:rPr lang="zh-CN" altLang="en-US" dirty="0" smtClean="0"/>
              <a:t>的工具也被开发出来了。 </a:t>
            </a:r>
            <a:r>
              <a:rPr lang="zh-CN" altLang="en-US" b="1" dirty="0" smtClean="0">
                <a:solidFill>
                  <a:srgbClr val="FF0000"/>
                </a:solidFill>
              </a:rPr>
              <a:t>程序或者进程只能看到运行在同一个命名空间下的其他进程。</a:t>
            </a:r>
            <a:endParaRPr lang="en-US" altLang="zh-CN" b="1" dirty="0" smtClean="0">
              <a:solidFill>
                <a:srgbClr val="FF0000"/>
              </a:solidFill>
            </a:endParaRPr>
          </a:p>
          <a:p>
            <a:endParaRPr lang="en-US" altLang="zh-CN" b="1" dirty="0" smtClean="0">
              <a:solidFill>
                <a:srgbClr val="FF0000"/>
              </a:solidFill>
            </a:endParaRPr>
          </a:p>
          <a:p>
            <a:r>
              <a:rPr lang="zh-CN" altLang="en-US" dirty="0" smtClean="0"/>
              <a:t>类似于</a:t>
            </a:r>
            <a:r>
              <a:rPr lang="en-US" altLang="zh-CN" dirty="0" err="1" smtClean="0"/>
              <a:t>Docker</a:t>
            </a:r>
            <a:r>
              <a:rPr lang="zh-CN" altLang="en-US" dirty="0" smtClean="0"/>
              <a:t>和</a:t>
            </a:r>
            <a:r>
              <a:rPr lang="en-US" altLang="zh-CN" dirty="0" err="1" smtClean="0"/>
              <a:t>Rkt</a:t>
            </a:r>
            <a:r>
              <a:rPr lang="zh-CN" altLang="en-US" dirty="0" smtClean="0"/>
              <a:t>这样的工具被开发出来以后使得我们能系统化地使用这些特性。 </a:t>
            </a:r>
            <a:r>
              <a:rPr lang="zh-CN" altLang="en-US" b="1" dirty="0" smtClean="0">
                <a:solidFill>
                  <a:srgbClr val="FF0000"/>
                </a:solidFill>
              </a:rPr>
              <a:t>这些工具提供了打包的功能，将一个命名空间打包成一个容器</a:t>
            </a:r>
            <a:r>
              <a:rPr lang="zh-CN" altLang="en-US" dirty="0" smtClean="0"/>
              <a:t>，使得我们可以很方便的将它搬到另一台机器上运行，不出意外的它会跟之前完全一致的方式继续运行，因为它本身的隔离特性。 </a:t>
            </a:r>
            <a:endParaRPr lang="en-US" altLang="zh-CN" dirty="0" smtClean="0"/>
          </a:p>
          <a:p>
            <a:endParaRPr lang="en-US" altLang="zh-CN" dirty="0" smtClean="0"/>
          </a:p>
          <a:p>
            <a:r>
              <a:rPr lang="zh-CN" altLang="en-US" dirty="0" smtClean="0"/>
              <a:t>虽然容器本身并没有给我们任何其他的工具来构建分布式应用，但是考虑一下这个级别上的抽象能让构建集群的应用方便一些。容器模型所鼓励的假设情形是：</a:t>
            </a:r>
          </a:p>
          <a:p>
            <a:pPr lvl="1"/>
            <a:r>
              <a:rPr lang="zh-CN" altLang="en-US" dirty="0" smtClean="0"/>
              <a:t>可以有多份拷贝同时运行</a:t>
            </a:r>
            <a:r>
              <a:rPr lang="en-US" altLang="zh-CN" dirty="0" smtClean="0"/>
              <a:t>(</a:t>
            </a:r>
            <a:r>
              <a:rPr lang="zh-CN" altLang="en-US" dirty="0" smtClean="0"/>
              <a:t>架构要考虑并发性</a:t>
            </a:r>
            <a:r>
              <a:rPr lang="en-US" altLang="zh-CN" dirty="0" smtClean="0"/>
              <a:t>)</a:t>
            </a:r>
            <a:r>
              <a:rPr lang="zh-CN" altLang="en-US" dirty="0" smtClean="0"/>
              <a:t>。</a:t>
            </a:r>
          </a:p>
          <a:p>
            <a:pPr lvl="1"/>
            <a:r>
              <a:rPr lang="zh-CN" altLang="en-US" dirty="0" smtClean="0"/>
              <a:t>容器可以在集群中的任意一台机器上动态启动和停止</a:t>
            </a:r>
            <a:r>
              <a:rPr lang="en-US" altLang="zh-CN" dirty="0" smtClean="0"/>
              <a:t>(</a:t>
            </a:r>
            <a:r>
              <a:rPr lang="zh-CN" altLang="en-US" dirty="0" smtClean="0"/>
              <a:t>最好是无状态或者临时的</a:t>
            </a:r>
            <a:r>
              <a:rPr lang="en-US" altLang="zh-CN" dirty="0" smtClean="0"/>
              <a:t>)</a:t>
            </a:r>
            <a:r>
              <a:rPr lang="zh-CN" altLang="en-US" dirty="0" smtClean="0"/>
              <a:t>。</a:t>
            </a:r>
          </a:p>
          <a:p>
            <a:pPr lvl="1"/>
            <a:r>
              <a:rPr lang="zh-CN" altLang="en-US" dirty="0" smtClean="0"/>
              <a:t>计算机或者进程可能会在任意的时间点失败或者不可用但是整个系统仍然保持工作</a:t>
            </a:r>
            <a:r>
              <a:rPr lang="en-US" altLang="zh-CN" dirty="0" smtClean="0"/>
              <a:t>(</a:t>
            </a:r>
            <a:r>
              <a:rPr lang="zh-CN" altLang="en-US" dirty="0" smtClean="0"/>
              <a:t>架构要考虑失败和恢复</a:t>
            </a:r>
            <a:r>
              <a:rPr lang="en-US" altLang="zh-CN" dirty="0" smtClean="0"/>
              <a:t>)</a:t>
            </a:r>
            <a:r>
              <a:rPr lang="zh-CN" altLang="en-US" dirty="0" smtClean="0"/>
              <a:t>。</a:t>
            </a:r>
          </a:p>
          <a:p>
            <a:r>
              <a:rPr lang="zh-CN" altLang="en-US" dirty="0" smtClean="0"/>
              <a:t>由于在集群里面有这么多的计算机要管理，我们面临一些额外挑战：</a:t>
            </a:r>
          </a:p>
          <a:p>
            <a:pPr lvl="1"/>
            <a:r>
              <a:rPr lang="zh-CN" altLang="en-US" dirty="0" smtClean="0"/>
              <a:t>首先，我们需要管理计算机上的资源，比如处理能力和存储。这意味着我们不得不有效地分发和调度进程到不同的计算机上去执行。</a:t>
            </a:r>
          </a:p>
          <a:p>
            <a:pPr lvl="1"/>
            <a:r>
              <a:rPr lang="zh-CN" altLang="en-US" dirty="0" smtClean="0"/>
              <a:t>我们也需要“亲和性”和方法将相关的进程放在一起跑，以便高效利用共享存储</a:t>
            </a:r>
            <a:r>
              <a:rPr lang="en-US" altLang="zh-CN" dirty="0" smtClean="0"/>
              <a:t>;</a:t>
            </a:r>
            <a:r>
              <a:rPr lang="zh-CN" altLang="en-US" dirty="0" smtClean="0"/>
              <a:t>而同时“反亲和性”的要求又需要保证对同一个资源有竞争性的进程不能运行在同一台机器上。</a:t>
            </a:r>
          </a:p>
          <a:p>
            <a:pPr lvl="1"/>
            <a:r>
              <a:rPr lang="zh-CN" altLang="en-US" dirty="0" smtClean="0"/>
              <a:t>当许多的进程跑在不同的地方时，我们需要一种方式让他们互相发现和沟通。我们只需要某个进程运行所在的机器</a:t>
            </a:r>
            <a:r>
              <a:rPr lang="en-US" altLang="zh-CN" dirty="0" err="1" smtClean="0"/>
              <a:t>ip</a:t>
            </a:r>
            <a:r>
              <a:rPr lang="zh-CN" altLang="en-US" dirty="0" smtClean="0"/>
              <a:t>就可以与这个进程通信。</a:t>
            </a:r>
          </a:p>
          <a:p>
            <a:pPr lvl="1"/>
            <a:r>
              <a:rPr lang="zh-CN" altLang="en-US" dirty="0" smtClean="0"/>
              <a:t>在只有一台计算机的时候，只有一个</a:t>
            </a:r>
            <a:r>
              <a:rPr lang="en-US" altLang="zh-CN" dirty="0" err="1" smtClean="0"/>
              <a:t>ip</a:t>
            </a:r>
            <a:r>
              <a:rPr lang="zh-CN" altLang="en-US" dirty="0" smtClean="0"/>
              <a:t>地址就可以了。 在有多个计算机之后，我们需要维护一个进程到</a:t>
            </a:r>
            <a:r>
              <a:rPr lang="en-US" altLang="zh-CN" dirty="0" err="1" smtClean="0"/>
              <a:t>ip</a:t>
            </a:r>
            <a:r>
              <a:rPr lang="zh-CN" altLang="en-US" dirty="0" smtClean="0"/>
              <a:t>的映射，例如</a:t>
            </a:r>
            <a:r>
              <a:rPr lang="zh-CN" altLang="en-US" b="1" dirty="0" smtClean="0">
                <a:solidFill>
                  <a:srgbClr val="FF0000"/>
                </a:solidFill>
              </a:rPr>
              <a:t>像</a:t>
            </a:r>
            <a:r>
              <a:rPr lang="en-US" altLang="zh-CN" b="1" dirty="0" err="1" smtClean="0">
                <a:solidFill>
                  <a:srgbClr val="FF0000"/>
                </a:solidFill>
              </a:rPr>
              <a:t>etcd</a:t>
            </a:r>
            <a:r>
              <a:rPr lang="zh-CN" altLang="en-US" b="1" dirty="0" smtClean="0">
                <a:solidFill>
                  <a:srgbClr val="FF0000"/>
                </a:solidFill>
              </a:rPr>
              <a:t>这样的分布式数据库</a:t>
            </a:r>
            <a:r>
              <a:rPr lang="zh-CN" altLang="en-US" dirty="0" smtClean="0"/>
              <a:t>。 当一个进程在一台机器上启动时，这个信息就被加入到数据库中。 如果进程挂掉或者机器宕机，也需要将这个条目从数据库中删除。</a:t>
            </a:r>
            <a:endParaRPr lang="en-US" b="1" dirty="0">
              <a:solidFill>
                <a:srgbClr val="FF0000"/>
              </a:solidFill>
            </a:endParaRPr>
          </a:p>
        </p:txBody>
      </p:sp>
      <p:sp>
        <p:nvSpPr>
          <p:cNvPr id="3" name="Content Placeholder 2"/>
          <p:cNvSpPr>
            <a:spLocks noGrp="1"/>
          </p:cNvSpPr>
          <p:nvPr>
            <p:ph sz="quarter" idx="10"/>
          </p:nvPr>
        </p:nvSpPr>
        <p:spPr/>
        <p:txBody>
          <a:bodyPr/>
          <a:lstStyle/>
          <a:p>
            <a:r>
              <a:rPr lang="en-US" dirty="0" smtClean="0">
                <a:hlinkClick r:id="rId2"/>
              </a:rPr>
              <a:t>http://www.chinacloud.cn/show.aspx?id=22762&amp;cid=16</a:t>
            </a:r>
            <a:endParaRPr lang="en-US" dirty="0" smtClean="0"/>
          </a:p>
        </p:txBody>
      </p:sp>
      <p:sp>
        <p:nvSpPr>
          <p:cNvPr id="4" name="Title 3"/>
          <p:cNvSpPr>
            <a:spLocks noGrp="1"/>
          </p:cNvSpPr>
          <p:nvPr>
            <p:ph type="title"/>
          </p:nvPr>
        </p:nvSpPr>
        <p:spPr/>
        <p:txBody>
          <a:bodyPr>
            <a:normAutofit/>
          </a:bodyPr>
          <a:lstStyle/>
          <a:p>
            <a:r>
              <a:rPr lang="zh-CN" altLang="en-US" sz="1800" dirty="0" smtClean="0">
                <a:solidFill>
                  <a:srgbClr val="0070C0"/>
                </a:solidFill>
              </a:rPr>
              <a:t>容器就是新的进程</a:t>
            </a:r>
            <a:endParaRPr lang="en-US" sz="1800" dirty="0">
              <a:solidFill>
                <a:srgbClr val="0070C0"/>
              </a:solidFill>
            </a:endParaRPr>
          </a:p>
        </p:txBody>
      </p:sp>
      <p:sp>
        <p:nvSpPr>
          <p:cNvPr id="5" name="Text Placeholder 4"/>
          <p:cNvSpPr>
            <a:spLocks noGrp="1"/>
          </p:cNvSpPr>
          <p:nvPr>
            <p:ph type="body" sz="quarter" idx="11"/>
          </p:nvPr>
        </p:nvSpPr>
        <p:spPr/>
        <p:txBody>
          <a:bodyPr/>
          <a:lstStyle/>
          <a:p>
            <a:r>
              <a:rPr lang="zh-CN" altLang="en-US" dirty="0" smtClean="0">
                <a:solidFill>
                  <a:srgbClr val="FF0000"/>
                </a:solidFill>
              </a:rPr>
              <a:t>容器就是新的进程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Kubernetes</a:t>
            </a:r>
            <a:r>
              <a:rPr lang="en-US" dirty="0" smtClean="0"/>
              <a:t> has assigned a host of 10.20.30.62 (kubminion1) for this pod to run on.  Notice that the pod also has an IP address assigned to it which happens to be within the docker0 bridge allocation for kubminion1.  Let’s pop over to kubminion1 and see what’s going on…</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Kubminion1 now has 3 containers running.  </a:t>
            </a:r>
            <a:r>
              <a:rPr lang="en-US" b="1" dirty="0" smtClean="0">
                <a:solidFill>
                  <a:srgbClr val="FF0000"/>
                </a:solidFill>
              </a:rPr>
              <a:t>Our pod specification only defines 2, so where does the third one come from?  </a:t>
            </a:r>
          </a:p>
          <a:p>
            <a:pPr lvl="1"/>
            <a:r>
              <a:rPr lang="en-US" dirty="0" smtClean="0"/>
              <a:t>The third containers is running and image called ‘</a:t>
            </a:r>
            <a:r>
              <a:rPr lang="en-US" dirty="0" err="1" smtClean="0"/>
              <a:t>kubernetes</a:t>
            </a:r>
            <a:r>
              <a:rPr lang="en-US" dirty="0" smtClean="0"/>
              <a:t>/</a:t>
            </a:r>
            <a:r>
              <a:rPr lang="en-US" dirty="0" err="1" smtClean="0"/>
              <a:t>pause:go</a:t>
            </a:r>
            <a:r>
              <a:rPr lang="en-US" dirty="0" smtClean="0"/>
              <a:t>.</a:t>
            </a:r>
          </a:p>
          <a:p>
            <a:pPr lvl="1"/>
            <a:r>
              <a:rPr lang="en-US" dirty="0" smtClean="0"/>
              <a:t>Namely, I want to see what network mode each container is deployed in…</a:t>
            </a:r>
          </a:p>
        </p:txBody>
      </p:sp>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8194" name="Picture 2"/>
          <p:cNvPicPr>
            <a:picLocks noChangeAspect="1" noChangeArrowheads="1"/>
          </p:cNvPicPr>
          <p:nvPr/>
        </p:nvPicPr>
        <p:blipFill>
          <a:blip r:embed="rId2" cstate="print"/>
          <a:srcRect/>
          <a:stretch>
            <a:fillRect/>
          </a:stretch>
        </p:blipFill>
        <p:spPr bwMode="auto">
          <a:xfrm>
            <a:off x="0" y="1371600"/>
            <a:ext cx="7315200" cy="957546"/>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304800" y="3352800"/>
            <a:ext cx="7010400" cy="14597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8" name="Picture 2"/>
          <p:cNvPicPr>
            <a:picLocks noChangeAspect="1" noChangeArrowheads="1"/>
          </p:cNvPicPr>
          <p:nvPr/>
        </p:nvPicPr>
        <p:blipFill>
          <a:blip r:embed="rId2" cstate="print"/>
          <a:srcRect/>
          <a:stretch>
            <a:fillRect/>
          </a:stretch>
        </p:blipFill>
        <p:spPr bwMode="auto">
          <a:xfrm>
            <a:off x="4114800" y="152399"/>
            <a:ext cx="3200400" cy="5159023"/>
          </a:xfrm>
          <a:prstGeom prst="rect">
            <a:avLst/>
          </a:prstGeom>
          <a:noFill/>
          <a:ln w="9525">
            <a:noFill/>
            <a:miter lim="800000"/>
            <a:headEnd/>
            <a:tailEnd/>
          </a:ln>
        </p:spPr>
      </p:pic>
      <p:sp>
        <p:nvSpPr>
          <p:cNvPr id="9" name="Rectangle 8"/>
          <p:cNvSpPr/>
          <p:nvPr/>
        </p:nvSpPr>
        <p:spPr>
          <a:xfrm>
            <a:off x="152400" y="990600"/>
            <a:ext cx="3962400" cy="2800767"/>
          </a:xfrm>
          <a:prstGeom prst="rect">
            <a:avLst/>
          </a:prstGeom>
        </p:spPr>
        <p:txBody>
          <a:bodyPr wrap="square">
            <a:spAutoFit/>
          </a:bodyPr>
          <a:lstStyle/>
          <a:p>
            <a:pPr>
              <a:buFont typeface="Wingdings" pitchFamily="2" charset="2"/>
              <a:buChar char="Ø"/>
            </a:pPr>
            <a:r>
              <a:rPr lang="en-US" sz="1100" dirty="0" smtClean="0"/>
              <a:t>The first container we inspected was running the ‘</a:t>
            </a:r>
            <a:r>
              <a:rPr lang="en-US" sz="1100" dirty="0" err="1" smtClean="0"/>
              <a:t>kubernetes</a:t>
            </a:r>
            <a:r>
              <a:rPr lang="en-US" sz="1100" dirty="0" smtClean="0"/>
              <a:t>/</a:t>
            </a:r>
            <a:r>
              <a:rPr lang="en-US" sz="1100" dirty="0" err="1" smtClean="0"/>
              <a:t>pause:go</a:t>
            </a:r>
            <a:r>
              <a:rPr lang="en-US" sz="1100" dirty="0" smtClean="0"/>
              <a:t>’ and has a default network mode.  </a:t>
            </a:r>
          </a:p>
          <a:p>
            <a:pPr>
              <a:buFont typeface="Wingdings" pitchFamily="2" charset="2"/>
              <a:buChar char="Ø"/>
            </a:pPr>
            <a:endParaRPr lang="en-US" sz="1100" dirty="0" smtClean="0"/>
          </a:p>
          <a:p>
            <a:pPr>
              <a:buFont typeface="Wingdings" pitchFamily="2" charset="2"/>
              <a:buChar char="Ø"/>
            </a:pPr>
            <a:endParaRPr lang="en-US" sz="1100" dirty="0" smtClean="0"/>
          </a:p>
          <a:p>
            <a:pPr>
              <a:buFont typeface="Wingdings" pitchFamily="2" charset="2"/>
              <a:buChar char="Ø"/>
            </a:pPr>
            <a:r>
              <a:rPr lang="en-US" sz="1100" dirty="0" smtClean="0"/>
              <a:t>The second and third containers we inspected we’re running the ‘web_container_80’ and ‘web_container_8080’ images that we defined in our pods.  Note that each of the pod containers has a non-default network </a:t>
            </a:r>
            <a:r>
              <a:rPr lang="en-US" sz="1100" dirty="0" err="1" smtClean="0"/>
              <a:t>config</a:t>
            </a:r>
            <a:r>
              <a:rPr lang="en-US" sz="1100" dirty="0" smtClean="0"/>
              <a:t>.  Specifically, each pod container is using the </a:t>
            </a:r>
            <a:r>
              <a:rPr lang="en-US" sz="1100" dirty="0" smtClean="0">
                <a:hlinkClick r:id="rId3"/>
              </a:rPr>
              <a:t>mapped container mode</a:t>
            </a:r>
            <a:r>
              <a:rPr lang="en-US" sz="1100" dirty="0" smtClean="0"/>
              <a:t> and specifying the target container as the one running the ‘</a:t>
            </a:r>
            <a:r>
              <a:rPr lang="en-US" sz="1100" dirty="0" err="1" smtClean="0"/>
              <a:t>Kubernetes</a:t>
            </a:r>
            <a:r>
              <a:rPr lang="en-US" sz="1100" dirty="0" smtClean="0"/>
              <a:t>/</a:t>
            </a:r>
            <a:r>
              <a:rPr lang="en-US" sz="1100" dirty="0" err="1" smtClean="0"/>
              <a:t>pause:go</a:t>
            </a:r>
            <a:r>
              <a:rPr lang="en-US" sz="1100" dirty="0" smtClean="0"/>
              <a:t>’ image.</a:t>
            </a:r>
          </a:p>
          <a:p>
            <a:pPr>
              <a:buFont typeface="Wingdings" pitchFamily="2" charset="2"/>
              <a:buChar char="Ø"/>
            </a:pPr>
            <a:endParaRPr lang="en-US" sz="1100" dirty="0" smtClean="0"/>
          </a:p>
          <a:p>
            <a:pPr>
              <a:buFont typeface="Wingdings" pitchFamily="2" charset="2"/>
              <a:buChar char="Ø"/>
            </a:pPr>
            <a:r>
              <a:rPr lang="en-US" sz="1100" dirty="0" smtClean="0"/>
              <a:t>So our pod network diagram looks like this…</a:t>
            </a:r>
          </a:p>
          <a:p>
            <a:pPr>
              <a:buFont typeface="Wingdings" pitchFamily="2" charset="2"/>
              <a:buChar char="Ø"/>
            </a:pPr>
            <a:endParaRPr lang="en-US" sz="1100" dirty="0" smtClean="0"/>
          </a:p>
          <a:p>
            <a:pPr>
              <a:buFont typeface="Wingdings" pitchFamily="2" charset="2"/>
              <a:buChar char="Ø"/>
            </a:pPr>
            <a:r>
              <a:rPr lang="en-US" sz="1100" dirty="0" smtClean="0"/>
              <a:t>So the real network destination for the pod IP traffic is the pause container. </a:t>
            </a:r>
            <a:endParaRPr lang="en-US" sz="11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9219" name="Picture 3"/>
          <p:cNvPicPr>
            <a:picLocks noChangeAspect="1" noChangeArrowheads="1"/>
          </p:cNvPicPr>
          <p:nvPr/>
        </p:nvPicPr>
        <p:blipFill>
          <a:blip r:embed="rId2" cstate="print"/>
          <a:srcRect/>
          <a:stretch>
            <a:fillRect/>
          </a:stretch>
        </p:blipFill>
        <p:spPr bwMode="auto">
          <a:xfrm>
            <a:off x="1" y="914400"/>
            <a:ext cx="7315199" cy="1850147"/>
          </a:xfrm>
          <a:prstGeom prst="rect">
            <a:avLst/>
          </a:prstGeom>
          <a:noFill/>
          <a:ln w="9525">
            <a:noFill/>
            <a:miter lim="800000"/>
            <a:headEnd/>
            <a:tailEnd/>
          </a:ln>
        </p:spPr>
      </p:pic>
      <p:pic>
        <p:nvPicPr>
          <p:cNvPr id="9218" name="Picture 2"/>
          <p:cNvPicPr>
            <a:picLocks noChangeAspect="1" noChangeArrowheads="1"/>
          </p:cNvPicPr>
          <p:nvPr/>
        </p:nvPicPr>
        <p:blipFill>
          <a:blip r:embed="rId3" cstate="print"/>
          <a:srcRect/>
          <a:stretch>
            <a:fillRect/>
          </a:stretch>
        </p:blipFill>
        <p:spPr bwMode="auto">
          <a:xfrm>
            <a:off x="3810000" y="1371600"/>
            <a:ext cx="3213100" cy="3937000"/>
          </a:xfrm>
          <a:prstGeom prst="rect">
            <a:avLst/>
          </a:prstGeom>
          <a:noFill/>
          <a:ln w="9525">
            <a:noFill/>
            <a:miter lim="800000"/>
            <a:headEnd/>
            <a:tailEnd/>
          </a:ln>
        </p:spPr>
      </p:pic>
      <p:sp>
        <p:nvSpPr>
          <p:cNvPr id="10" name="Rectangle 9"/>
          <p:cNvSpPr/>
          <p:nvPr/>
        </p:nvSpPr>
        <p:spPr>
          <a:xfrm>
            <a:off x="152400" y="3429000"/>
            <a:ext cx="3657600" cy="553998"/>
          </a:xfrm>
          <a:prstGeom prst="rect">
            <a:avLst/>
          </a:prstGeom>
        </p:spPr>
        <p:txBody>
          <a:bodyPr>
            <a:spAutoFit/>
          </a:bodyPr>
          <a:lstStyle/>
          <a:p>
            <a:r>
              <a:rPr lang="en-US" b="1" i="1" dirty="0" smtClean="0">
                <a:solidFill>
                  <a:srgbClr val="FF0000"/>
                </a:solidFill>
              </a:rPr>
              <a:t>Above I refer to the service is 10.100.87.105.</a:t>
            </a:r>
            <a:endParaRPr lang="en-US" b="1" dirty="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8" name="Picture 3"/>
          <p:cNvPicPr>
            <a:picLocks noChangeAspect="1" noChangeArrowheads="1"/>
          </p:cNvPicPr>
          <p:nvPr/>
        </p:nvPicPr>
        <p:blipFill>
          <a:blip r:embed="rId2" cstate="print"/>
          <a:srcRect/>
          <a:stretch>
            <a:fillRect/>
          </a:stretch>
        </p:blipFill>
        <p:spPr bwMode="auto">
          <a:xfrm>
            <a:off x="152400" y="0"/>
            <a:ext cx="7061154" cy="3202219"/>
          </a:xfrm>
          <a:prstGeom prst="rect">
            <a:avLst/>
          </a:prstGeom>
          <a:noFill/>
          <a:ln w="9525">
            <a:noFill/>
            <a:miter lim="800000"/>
            <a:headEnd/>
            <a:tailEnd/>
          </a:ln>
        </p:spPr>
      </p:pic>
      <p:sp>
        <p:nvSpPr>
          <p:cNvPr id="9" name="Rectangle 8"/>
          <p:cNvSpPr/>
          <p:nvPr/>
        </p:nvSpPr>
        <p:spPr>
          <a:xfrm>
            <a:off x="0" y="3276600"/>
            <a:ext cx="7315200" cy="1692771"/>
          </a:xfrm>
          <a:prstGeom prst="rect">
            <a:avLst/>
          </a:prstGeom>
        </p:spPr>
        <p:txBody>
          <a:bodyPr wrap="square">
            <a:spAutoFit/>
          </a:bodyPr>
          <a:lstStyle/>
          <a:p>
            <a:pPr marL="228600" indent="-228600">
              <a:buFont typeface="+mj-lt"/>
              <a:buAutoNum type="arabicPeriod"/>
            </a:pPr>
            <a:r>
              <a:rPr lang="en-US" sz="1100" dirty="0" smtClean="0"/>
              <a:t>The first line tells the host to match a TCP flow destined to 10.100.87.105 on port 80. If it sees a flow that matches that specification, it should redirect the traffic locally to port 39770.  </a:t>
            </a:r>
          </a:p>
          <a:p>
            <a:pPr marL="228600" indent="-228600">
              <a:buFont typeface="+mj-lt"/>
              <a:buAutoNum type="arabicPeriod"/>
            </a:pPr>
            <a:endParaRPr lang="en-US" sz="1100" dirty="0" smtClean="0"/>
          </a:p>
          <a:p>
            <a:pPr marL="228600" indent="-228600">
              <a:buFont typeface="+mj-lt"/>
              <a:buAutoNum type="arabicPeriod"/>
            </a:pPr>
            <a:r>
              <a:rPr lang="en-US" sz="1100" dirty="0" smtClean="0"/>
              <a:t> The second line tells the node to do the same thing but in a different manner since you’re covering traffic generated from the host rather than the container.  The reason the rule </a:t>
            </a:r>
            <a:r>
              <a:rPr lang="en-US" sz="1100" dirty="0" err="1" smtClean="0"/>
              <a:t>isnt</a:t>
            </a:r>
            <a:r>
              <a:rPr lang="en-US" sz="1100" dirty="0" smtClean="0"/>
              <a:t> identical is because REDIRECT only works for traffic that’s traversing the host.  Traffic that’s generated by the host needs to be tackled with a DNAT rule.  </a:t>
            </a:r>
            <a:r>
              <a:rPr lang="en-US" sz="1100" b="1" dirty="0" smtClean="0">
                <a:solidFill>
                  <a:srgbClr val="FF0000"/>
                </a:solidFill>
              </a:rPr>
              <a:t>Long story short, they accomplish the same thing just in different </a:t>
            </a:r>
            <a:r>
              <a:rPr lang="en-US" sz="1100" dirty="0" smtClean="0">
                <a:solidFill>
                  <a:srgbClr val="FF0000"/>
                </a:solidFill>
              </a:rPr>
              <a:t>ways so that all traffic coming off the node headed to 10.100.87.105 on port 80 get redirected locally to the host on port 39770.</a:t>
            </a:r>
          </a:p>
          <a:p>
            <a:endParaRPr lang="en-US" sz="800" dirty="0" smtClean="0"/>
          </a:p>
          <a:p>
            <a:endParaRPr lang="en-US" sz="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10242" name="Picture 2"/>
          <p:cNvPicPr>
            <a:picLocks noChangeAspect="1" noChangeArrowheads="1"/>
          </p:cNvPicPr>
          <p:nvPr/>
        </p:nvPicPr>
        <p:blipFill>
          <a:blip r:embed="rId2" cstate="print"/>
          <a:srcRect/>
          <a:stretch>
            <a:fillRect/>
          </a:stretch>
        </p:blipFill>
        <p:spPr bwMode="auto">
          <a:xfrm>
            <a:off x="3315597" y="609600"/>
            <a:ext cx="3999603" cy="48768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0" y="0"/>
            <a:ext cx="3733800" cy="2577965"/>
          </a:xfrm>
          <a:prstGeom prst="rect">
            <a:avLst/>
          </a:prstGeom>
          <a:noFill/>
          <a:ln w="9525">
            <a:noFill/>
            <a:miter lim="800000"/>
            <a:headEnd/>
            <a:tailEnd/>
          </a:ln>
        </p:spPr>
      </p:pic>
      <p:sp>
        <p:nvSpPr>
          <p:cNvPr id="12" name="Rectangle 11"/>
          <p:cNvSpPr/>
          <p:nvPr/>
        </p:nvSpPr>
        <p:spPr>
          <a:xfrm>
            <a:off x="0" y="3124200"/>
            <a:ext cx="3657600" cy="1031051"/>
          </a:xfrm>
          <a:prstGeom prst="rect">
            <a:avLst/>
          </a:prstGeom>
        </p:spPr>
        <p:txBody>
          <a:bodyPr>
            <a:spAutoFit/>
          </a:bodyPr>
          <a:lstStyle/>
          <a:p>
            <a:r>
              <a:rPr lang="en-US" b="1" i="1" dirty="0" smtClean="0">
                <a:solidFill>
                  <a:srgbClr val="FF0000"/>
                </a:solidFill>
              </a:rPr>
              <a:t>Above I refer to the service is 10.100.87.105.</a:t>
            </a:r>
          </a:p>
          <a:p>
            <a:endParaRPr lang="en-US" b="1" i="1" dirty="0" smtClean="0">
              <a:solidFill>
                <a:srgbClr val="FF0000"/>
              </a:solidFill>
            </a:endParaRPr>
          </a:p>
          <a:p>
            <a:r>
              <a:rPr lang="en-US" sz="800" dirty="0" smtClean="0"/>
              <a:t>So now that we have all the pods running, the service should select pods for load balancing that match the label of ‘web8080’. </a:t>
            </a:r>
            <a:endParaRPr lang="en-US" sz="800" b="1"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sp>
        <p:nvSpPr>
          <p:cNvPr id="12" name="Rectangle 11"/>
          <p:cNvSpPr/>
          <p:nvPr/>
        </p:nvSpPr>
        <p:spPr>
          <a:xfrm>
            <a:off x="152400" y="990600"/>
            <a:ext cx="4495800" cy="1061829"/>
          </a:xfrm>
          <a:prstGeom prst="rect">
            <a:avLst/>
          </a:prstGeom>
        </p:spPr>
        <p:txBody>
          <a:bodyPr wrap="square">
            <a:spAutoFit/>
          </a:bodyPr>
          <a:lstStyle/>
          <a:p>
            <a:r>
              <a:rPr lang="en-US" sz="1100" dirty="0" smtClean="0"/>
              <a:t>Running with the assumption that you </a:t>
            </a:r>
            <a:r>
              <a:rPr lang="en-US" sz="1100" b="1" dirty="0" smtClean="0">
                <a:solidFill>
                  <a:srgbClr val="FF0000"/>
                </a:solidFill>
              </a:rPr>
              <a:t>only have the </a:t>
            </a:r>
            <a:r>
              <a:rPr lang="en-US" sz="1100" b="1" dirty="0" err="1" smtClean="0">
                <a:solidFill>
                  <a:srgbClr val="FF0000"/>
                </a:solidFill>
              </a:rPr>
              <a:t>webpod</a:t>
            </a:r>
            <a:r>
              <a:rPr lang="en-US" sz="1100" b="1" dirty="0" smtClean="0">
                <a:solidFill>
                  <a:srgbClr val="FF0000"/>
                </a:solidFill>
              </a:rPr>
              <a:t> containe</a:t>
            </a:r>
            <a:r>
              <a:rPr lang="en-US" sz="1100" dirty="0" smtClean="0"/>
              <a:t>r running on this host you can do a simple ‘</a:t>
            </a:r>
            <a:r>
              <a:rPr lang="en-US" sz="1100" dirty="0" err="1" smtClean="0"/>
              <a:t>ifconfig</a:t>
            </a:r>
            <a:r>
              <a:rPr lang="en-US" sz="1100" dirty="0" smtClean="0"/>
              <a:t>’  </a:t>
            </a:r>
            <a:r>
              <a:rPr lang="en-US" sz="1100" b="1" dirty="0" smtClean="0">
                <a:solidFill>
                  <a:srgbClr val="FF0000"/>
                </a:solidFill>
              </a:rPr>
              <a:t>and you should only have one ‘</a:t>
            </a:r>
            <a:r>
              <a:rPr lang="en-US" sz="1100" b="1" dirty="0" err="1" smtClean="0">
                <a:solidFill>
                  <a:srgbClr val="FF0000"/>
                </a:solidFill>
              </a:rPr>
              <a:t>Veth</a:t>
            </a:r>
            <a:r>
              <a:rPr lang="en-US" sz="1100" b="1" dirty="0" smtClean="0">
                <a:solidFill>
                  <a:srgbClr val="FF0000"/>
                </a:solidFill>
              </a:rPr>
              <a:t>’ interface…</a:t>
            </a:r>
          </a:p>
          <a:p>
            <a:endParaRPr lang="en-US" b="1" i="1" dirty="0" smtClean="0">
              <a:solidFill>
                <a:srgbClr val="FF0000"/>
              </a:solidFill>
            </a:endParaRPr>
          </a:p>
          <a:p>
            <a:endParaRPr lang="en-US" b="1" i="1"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5257800" y="66759"/>
            <a:ext cx="2057400" cy="5419641"/>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0" y="2667000"/>
            <a:ext cx="5181600" cy="663048"/>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http://www.dasblinkenlichten.com/kubernetes-101-the-build/</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11266" name="Picture 2"/>
          <p:cNvPicPr>
            <a:picLocks noChangeAspect="1" noChangeArrowheads="1"/>
          </p:cNvPicPr>
          <p:nvPr/>
        </p:nvPicPr>
        <p:blipFill>
          <a:blip r:embed="rId2" cstate="print"/>
          <a:srcRect/>
          <a:stretch>
            <a:fillRect/>
          </a:stretch>
        </p:blipFill>
        <p:spPr bwMode="auto">
          <a:xfrm>
            <a:off x="2971801" y="76104"/>
            <a:ext cx="4343400" cy="5307326"/>
          </a:xfrm>
          <a:prstGeom prst="rect">
            <a:avLst/>
          </a:prstGeom>
          <a:noFill/>
          <a:ln w="9525">
            <a:noFill/>
            <a:miter lim="800000"/>
            <a:headEnd/>
            <a:tailEnd/>
          </a:ln>
        </p:spPr>
      </p:pic>
      <p:sp>
        <p:nvSpPr>
          <p:cNvPr id="9" name="Rectangle 8"/>
          <p:cNvSpPr/>
          <p:nvPr/>
        </p:nvSpPr>
        <p:spPr>
          <a:xfrm>
            <a:off x="0" y="914400"/>
            <a:ext cx="3200400" cy="2631490"/>
          </a:xfrm>
          <a:prstGeom prst="rect">
            <a:avLst/>
          </a:prstGeom>
        </p:spPr>
        <p:txBody>
          <a:bodyPr wrap="square">
            <a:spAutoFit/>
          </a:bodyPr>
          <a:lstStyle/>
          <a:p>
            <a:r>
              <a:rPr lang="en-US" sz="1100" dirty="0" smtClean="0"/>
              <a:t> </a:t>
            </a:r>
          </a:p>
          <a:p>
            <a:r>
              <a:rPr lang="en-US" sz="1100" dirty="0" smtClean="0"/>
              <a:t> The container attempts to open a TCP socket to 10.100.87.105 on port 80.  We see return traffic from the service IP address of 10.100.87.105.  </a:t>
            </a:r>
          </a:p>
          <a:p>
            <a:endParaRPr lang="en-US" sz="1100" dirty="0" smtClean="0"/>
          </a:p>
          <a:p>
            <a:endParaRPr lang="en-US" sz="1100" dirty="0" smtClean="0"/>
          </a:p>
          <a:p>
            <a:endParaRPr lang="en-US" sz="1100" dirty="0" smtClean="0"/>
          </a:p>
          <a:p>
            <a:r>
              <a:rPr lang="en-US" sz="1100" dirty="0" smtClean="0"/>
              <a:t>To summarize, the </a:t>
            </a:r>
            <a:r>
              <a:rPr lang="en-US" sz="1100" dirty="0" err="1" smtClean="0"/>
              <a:t>Kubernetes</a:t>
            </a:r>
            <a:r>
              <a:rPr lang="en-US" sz="1100" dirty="0" smtClean="0"/>
              <a:t> proxy service is acting as a full proxy maintaining two distinct TCP connections. </a:t>
            </a:r>
          </a:p>
          <a:p>
            <a:endParaRPr lang="en-US" sz="1100" dirty="0" smtClean="0"/>
          </a:p>
          <a:p>
            <a:r>
              <a:rPr lang="en-US" sz="1100" b="1" dirty="0" smtClean="0">
                <a:solidFill>
                  <a:srgbClr val="FF0000"/>
                </a:solidFill>
              </a:rPr>
              <a:t> The first from container to proxy, </a:t>
            </a:r>
          </a:p>
          <a:p>
            <a:endParaRPr lang="en-US" sz="1100" b="1" dirty="0" smtClean="0">
              <a:solidFill>
                <a:srgbClr val="FF0000"/>
              </a:solidFill>
            </a:endParaRPr>
          </a:p>
          <a:p>
            <a:r>
              <a:rPr lang="en-US" sz="1100" b="1" dirty="0" smtClean="0">
                <a:solidFill>
                  <a:srgbClr val="FF0000"/>
                </a:solidFill>
              </a:rPr>
              <a:t>The second from proxy to the load balanced destination.</a:t>
            </a:r>
            <a:endParaRPr lang="en-US" sz="1100" b="1" dirty="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52400" y="762000"/>
            <a:ext cx="2590800" cy="4191000"/>
          </a:xfrm>
        </p:spPr>
        <p:txBody>
          <a:bodyPr/>
          <a:lstStyle/>
          <a:p>
            <a:r>
              <a:rPr lang="en-US" dirty="0" smtClean="0"/>
              <a:t> In my case, I chose to use </a:t>
            </a:r>
            <a:r>
              <a:rPr lang="en-US" dirty="0" err="1" smtClean="0"/>
              <a:t>HAproxy</a:t>
            </a:r>
            <a:r>
              <a:rPr lang="en-US" dirty="0" smtClean="0"/>
              <a:t> </a:t>
            </a:r>
          </a:p>
          <a:p>
            <a:r>
              <a:rPr lang="en-US" dirty="0" smtClean="0"/>
              <a:t>I need a </a:t>
            </a:r>
            <a:r>
              <a:rPr lang="en-US" dirty="0" err="1" smtClean="0"/>
              <a:t>docker</a:t>
            </a:r>
            <a:r>
              <a:rPr lang="en-US" dirty="0" smtClean="0"/>
              <a:t> host to run the </a:t>
            </a:r>
            <a:r>
              <a:rPr lang="en-US" dirty="0" err="1" smtClean="0"/>
              <a:t>HAproxy</a:t>
            </a:r>
            <a:r>
              <a:rPr lang="en-US" dirty="0" smtClean="0"/>
              <a:t> container on and since I want it to be </a:t>
            </a:r>
            <a:r>
              <a:rPr lang="en-US" b="1" dirty="0" smtClean="0">
                <a:solidFill>
                  <a:srgbClr val="FF0000"/>
                </a:solidFill>
              </a:rPr>
              <a:t>‘outside’ the </a:t>
            </a:r>
            <a:r>
              <a:rPr lang="en-US" b="1" dirty="0" err="1" smtClean="0">
                <a:solidFill>
                  <a:srgbClr val="FF0000"/>
                </a:solidFill>
              </a:rPr>
              <a:t>Kubernetes</a:t>
            </a:r>
            <a:r>
              <a:rPr lang="en-US" b="1" dirty="0" smtClean="0">
                <a:solidFill>
                  <a:srgbClr val="FF0000"/>
                </a:solidFill>
              </a:rPr>
              <a:t> cluster</a:t>
            </a:r>
            <a:r>
              <a:rPr lang="en-US" dirty="0" smtClean="0"/>
              <a:t> (AKA, </a:t>
            </a:r>
            <a:r>
              <a:rPr lang="en-US" b="1" dirty="0" smtClean="0"/>
              <a:t>doesn’t have the </a:t>
            </a:r>
            <a:r>
              <a:rPr lang="en-US" b="1" dirty="0" err="1" smtClean="0"/>
              <a:t>kube</a:t>
            </a:r>
            <a:r>
              <a:rPr lang="en-US" b="1" dirty="0" smtClean="0"/>
              <a:t>-proxy service on it</a:t>
            </a:r>
            <a:r>
              <a:rPr lang="en-US" dirty="0" smtClean="0"/>
              <a:t>)</a:t>
            </a:r>
          </a:p>
          <a:p>
            <a:r>
              <a:rPr lang="en-US" dirty="0" smtClean="0"/>
              <a:t> </a:t>
            </a:r>
            <a:r>
              <a:rPr lang="en-US" b="1" dirty="0" smtClean="0">
                <a:solidFill>
                  <a:srgbClr val="FF0000"/>
                </a:solidFill>
              </a:rPr>
              <a:t>I chose to just use the </a:t>
            </a:r>
            <a:r>
              <a:rPr lang="en-US" b="1" dirty="0" err="1" smtClean="0">
                <a:solidFill>
                  <a:srgbClr val="FF0000"/>
                </a:solidFill>
              </a:rPr>
              <a:t>kubmasta</a:t>
            </a:r>
            <a:r>
              <a:rPr lang="en-US" b="1" dirty="0" smtClean="0">
                <a:solidFill>
                  <a:srgbClr val="FF0000"/>
                </a:solidFill>
              </a:rPr>
              <a:t> host. </a:t>
            </a:r>
          </a:p>
          <a:p>
            <a:r>
              <a:rPr lang="en-US" b="1" dirty="0" smtClean="0">
                <a:solidFill>
                  <a:srgbClr val="00B050"/>
                </a:solidFill>
              </a:rPr>
              <a:t> The first thing we need is a workable </a:t>
            </a:r>
            <a:r>
              <a:rPr lang="en-US" b="1" dirty="0" err="1" smtClean="0">
                <a:solidFill>
                  <a:srgbClr val="00B050"/>
                </a:solidFill>
              </a:rPr>
              <a:t>HAproxy</a:t>
            </a:r>
            <a:r>
              <a:rPr lang="en-US" b="1" dirty="0" smtClean="0">
                <a:solidFill>
                  <a:srgbClr val="00B050"/>
                </a:solidFill>
              </a:rPr>
              <a:t> </a:t>
            </a:r>
            <a:r>
              <a:rPr lang="en-US" b="1" dirty="0" err="1" smtClean="0">
                <a:solidFill>
                  <a:srgbClr val="00B050"/>
                </a:solidFill>
              </a:rPr>
              <a:t>config</a:t>
            </a:r>
            <a:r>
              <a:rPr lang="en-US" b="1" dirty="0" smtClean="0">
                <a:solidFill>
                  <a:srgbClr val="00B050"/>
                </a:solidFill>
              </a:rPr>
              <a:t> file.  </a:t>
            </a:r>
            <a:r>
              <a:rPr lang="en-US" dirty="0" smtClean="0"/>
              <a:t>The one I generated looks like this…</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4267200" y="76200"/>
            <a:ext cx="2905705" cy="5226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0" y="3411151"/>
            <a:ext cx="4267200" cy="249902"/>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hlinkClick r:id="rId2"/>
              </a:rPr>
              <a:t>http://www.dasblinkenlichten.com/kubernetes-101-external-access-into-the-cluster/</a:t>
            </a:r>
            <a:r>
              <a:rPr lang="en-US" smtClean="0"/>
              <a:t> </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13314" name="Picture 2"/>
          <p:cNvPicPr>
            <a:picLocks noChangeAspect="1" noChangeArrowheads="1"/>
          </p:cNvPicPr>
          <p:nvPr/>
        </p:nvPicPr>
        <p:blipFill>
          <a:blip r:embed="rId3" cstate="print"/>
          <a:srcRect/>
          <a:stretch>
            <a:fillRect/>
          </a:stretch>
        </p:blipFill>
        <p:spPr bwMode="auto">
          <a:xfrm>
            <a:off x="0" y="0"/>
            <a:ext cx="4953000" cy="169545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2814637" y="1752600"/>
            <a:ext cx="4500563" cy="3218803"/>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http://www.dasblinkenlichten.com/kubernetes-101-external-access-into-the-cluster/</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381000" y="838200"/>
            <a:ext cx="5791200" cy="401017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err="1" smtClean="0"/>
              <a:t>Kubernetes</a:t>
            </a:r>
            <a:r>
              <a:rPr lang="zh-CN" altLang="en-US" dirty="0" smtClean="0"/>
              <a:t>实战系列之一 </a:t>
            </a:r>
            <a:r>
              <a:rPr lang="en-US" altLang="zh-CN" dirty="0" smtClean="0"/>
              <a:t>- </a:t>
            </a:r>
            <a:r>
              <a:rPr lang="zh-CN" altLang="en-US" dirty="0" smtClean="0"/>
              <a:t>入门篇  </a:t>
            </a:r>
            <a:r>
              <a:rPr lang="en-US" altLang="zh-CN" dirty="0" smtClean="0">
                <a:hlinkClick r:id="rId2"/>
              </a:rPr>
              <a:t>http://wenku.baidu.com/view/be3975c0ff00bed5b8f31db9.html?from=search</a:t>
            </a:r>
            <a:endParaRPr lang="en-US" altLang="zh-CN" dirty="0" smtClean="0"/>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838200"/>
            <a:ext cx="6505557" cy="36576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p:cNvPicPr>
            <a:picLocks noChangeAspect="1" noChangeArrowheads="1"/>
          </p:cNvPicPr>
          <p:nvPr/>
        </p:nvPicPr>
        <p:blipFill>
          <a:blip r:embed="rId2" cstate="print"/>
          <a:srcRect/>
          <a:stretch>
            <a:fillRect/>
          </a:stretch>
        </p:blipFill>
        <p:spPr bwMode="auto">
          <a:xfrm>
            <a:off x="0" y="1828800"/>
            <a:ext cx="4672013" cy="3029562"/>
          </a:xfrm>
          <a:prstGeom prst="rect">
            <a:avLst/>
          </a:prstGeom>
          <a:noFill/>
          <a:ln w="9525">
            <a:noFill/>
            <a:miter lim="800000"/>
            <a:headEnd/>
            <a:tailEnd/>
          </a:ln>
        </p:spPr>
      </p:pic>
      <p:sp>
        <p:nvSpPr>
          <p:cNvPr id="3" name="Content Placeholder 2"/>
          <p:cNvSpPr>
            <a:spLocks noGrp="1"/>
          </p:cNvSpPr>
          <p:nvPr>
            <p:ph sz="quarter" idx="10"/>
          </p:nvPr>
        </p:nvSpPr>
        <p:spPr/>
        <p:txBody>
          <a:bodyPr/>
          <a:lstStyle/>
          <a:p>
            <a:r>
              <a:rPr lang="en-US" dirty="0" smtClean="0">
                <a:hlinkClick r:id="rId3"/>
              </a:rPr>
              <a:t>http://www.dasblinkenlichten.com/kubernetes-101-external-access-into-the-cluster/</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err="1" smtClean="0"/>
              <a:t>Kubernetes</a:t>
            </a:r>
            <a:r>
              <a:rPr lang="en-US" b="0" dirty="0" smtClean="0"/>
              <a:t> 101</a:t>
            </a:r>
          </a:p>
        </p:txBody>
      </p:sp>
      <p:pic>
        <p:nvPicPr>
          <p:cNvPr id="13314" name="Picture 2"/>
          <p:cNvPicPr>
            <a:picLocks noChangeAspect="1" noChangeArrowheads="1"/>
          </p:cNvPicPr>
          <p:nvPr/>
        </p:nvPicPr>
        <p:blipFill>
          <a:blip r:embed="rId4" cstate="print"/>
          <a:srcRect/>
          <a:stretch>
            <a:fillRect/>
          </a:stretch>
        </p:blipFill>
        <p:spPr bwMode="auto">
          <a:xfrm>
            <a:off x="0" y="0"/>
            <a:ext cx="4953000" cy="1695450"/>
          </a:xfrm>
          <a:prstGeom prst="rect">
            <a:avLst/>
          </a:prstGeom>
          <a:noFill/>
          <a:ln w="9525">
            <a:noFill/>
            <a:miter lim="800000"/>
            <a:headEnd/>
            <a:tailEnd/>
          </a:ln>
        </p:spPr>
      </p:pic>
      <p:pic>
        <p:nvPicPr>
          <p:cNvPr id="13315" name="Picture 3"/>
          <p:cNvPicPr>
            <a:picLocks noChangeAspect="1" noChangeArrowheads="1"/>
          </p:cNvPicPr>
          <p:nvPr/>
        </p:nvPicPr>
        <p:blipFill>
          <a:blip r:embed="rId5" cstate="print"/>
          <a:srcRect/>
          <a:stretch>
            <a:fillRect/>
          </a:stretch>
        </p:blipFill>
        <p:spPr bwMode="auto">
          <a:xfrm>
            <a:off x="2095500" y="0"/>
            <a:ext cx="5219700" cy="1767517"/>
          </a:xfrm>
          <a:prstGeom prst="rect">
            <a:avLst/>
          </a:prstGeom>
          <a:noFill/>
          <a:ln w="9525">
            <a:noFill/>
            <a:miter lim="800000"/>
            <a:headEnd/>
            <a:tailEnd/>
          </a:ln>
        </p:spPr>
      </p:pic>
      <p:pic>
        <p:nvPicPr>
          <p:cNvPr id="13316" name="Picture 4"/>
          <p:cNvPicPr>
            <a:picLocks noChangeAspect="1" noChangeArrowheads="1"/>
          </p:cNvPicPr>
          <p:nvPr/>
        </p:nvPicPr>
        <p:blipFill>
          <a:blip r:embed="rId6" cstate="print"/>
          <a:srcRect/>
          <a:stretch>
            <a:fillRect/>
          </a:stretch>
        </p:blipFill>
        <p:spPr bwMode="auto">
          <a:xfrm>
            <a:off x="2814637" y="1752600"/>
            <a:ext cx="4500563" cy="3218803"/>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http://www.dasblinkenlichten.com/kubernetes-101-external-access-into-the-cluster/</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5362" name="Picture 2"/>
          <p:cNvPicPr>
            <a:picLocks noChangeAspect="1" noChangeArrowheads="1"/>
          </p:cNvPicPr>
          <p:nvPr/>
        </p:nvPicPr>
        <p:blipFill>
          <a:blip r:embed="rId3" cstate="print"/>
          <a:srcRect/>
          <a:stretch>
            <a:fillRect/>
          </a:stretch>
        </p:blipFill>
        <p:spPr bwMode="auto">
          <a:xfrm>
            <a:off x="762000" y="609600"/>
            <a:ext cx="5556250" cy="4341202"/>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8195" name="Picture 3"/>
          <p:cNvPicPr>
            <a:picLocks noChangeAspect="1" noChangeArrowheads="1"/>
          </p:cNvPicPr>
          <p:nvPr/>
        </p:nvPicPr>
        <p:blipFill>
          <a:blip r:embed="rId2" cstate="print"/>
          <a:srcRect/>
          <a:stretch>
            <a:fillRect/>
          </a:stretch>
        </p:blipFill>
        <p:spPr bwMode="auto">
          <a:xfrm>
            <a:off x="747713" y="1209675"/>
            <a:ext cx="5819775" cy="30670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6963000" cy="32893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0" y="2856257"/>
            <a:ext cx="3429000" cy="241346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152400" y="762000"/>
            <a:ext cx="7010400" cy="3594937"/>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Already </a:t>
            </a:r>
            <a:r>
              <a:rPr lang="en-US" altLang="zh-CN" dirty="0" err="1" smtClean="0"/>
              <a:t>veryfied</a:t>
            </a:r>
            <a:r>
              <a:rPr lang="en-US" altLang="zh-CN" dirty="0" smtClean="0"/>
              <a:t> by </a:t>
            </a:r>
            <a:r>
              <a:rPr lang="en-US" altLang="zh-CN" dirty="0" err="1" smtClean="0"/>
              <a:t>zhc</a:t>
            </a:r>
            <a:r>
              <a:rPr lang="en-US" altLang="zh-CN" dirty="0" smtClean="0"/>
              <a:t> in guest-book example</a:t>
            </a:r>
          </a:p>
          <a:p>
            <a:pPr lvl="1"/>
            <a:r>
              <a:rPr lang="en-US" dirty="0" err="1" smtClean="0"/>
              <a:t>docker</a:t>
            </a:r>
            <a:r>
              <a:rPr lang="en-US" dirty="0" smtClean="0"/>
              <a:t> exec -it &lt;</a:t>
            </a:r>
            <a:r>
              <a:rPr lang="en-US" dirty="0" err="1" smtClean="0"/>
              <a:t>redis</a:t>
            </a:r>
            <a:r>
              <a:rPr lang="en-US" dirty="0" smtClean="0"/>
              <a:t>-container&gt; bash</a:t>
            </a:r>
          </a:p>
          <a:p>
            <a:pPr lvl="2"/>
            <a:r>
              <a:rPr lang="en-US" dirty="0" smtClean="0"/>
              <a:t>ping the cluster IP of frontend container </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04800" y="1752600"/>
            <a:ext cx="6553200" cy="2613071"/>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指定服务类型为</a:t>
            </a:r>
            <a:r>
              <a:rPr lang="en-US" altLang="zh-CN" dirty="0" err="1" smtClean="0">
                <a:hlinkClick r:id="rId2"/>
              </a:rPr>
              <a:t>NodePort</a:t>
            </a:r>
            <a:r>
              <a:rPr lang="zh-CN" altLang="en-US" dirty="0" smtClean="0"/>
              <a:t>，会使得服务在每个</a:t>
            </a:r>
            <a:r>
              <a:rPr lang="en-US" altLang="zh-CN" dirty="0" err="1" smtClean="0"/>
              <a:t>Kubernetes</a:t>
            </a:r>
            <a:r>
              <a:rPr lang="zh-CN" altLang="en-US" dirty="0" smtClean="0"/>
              <a:t>节点上在相同的端口可用。为了暴露服务到互联网，你在这个端口上暴露一个或多个节点。</a:t>
            </a:r>
            <a:r>
              <a:rPr lang="zh-CN" altLang="en-US" b="1" dirty="0" smtClean="0">
                <a:solidFill>
                  <a:srgbClr val="FF0000"/>
                </a:solidFill>
              </a:rPr>
              <a:t>为了高可用性，你可以暴露多个节点并使用基于</a:t>
            </a:r>
            <a:r>
              <a:rPr lang="en-US" altLang="zh-CN" b="1" dirty="0" smtClean="0">
                <a:solidFill>
                  <a:srgbClr val="FF0000"/>
                </a:solidFill>
              </a:rPr>
              <a:t>DNS</a:t>
            </a:r>
            <a:r>
              <a:rPr lang="zh-CN" altLang="en-US" b="1" dirty="0" smtClean="0">
                <a:solidFill>
                  <a:srgbClr val="FF0000"/>
                </a:solidFill>
              </a:rPr>
              <a:t>的负载均衡在它们中分布流量</a:t>
            </a:r>
            <a:r>
              <a:rPr lang="zh-CN" altLang="en-US" dirty="0" smtClean="0"/>
              <a:t>，或者你把这些节点放在你选择的负载均衡后。</a:t>
            </a:r>
            <a:endParaRPr lang="en-US" altLang="zh-CN" dirty="0" smtClean="0"/>
          </a:p>
          <a:p>
            <a:r>
              <a:rPr lang="zh-CN" altLang="en-US" dirty="0" smtClean="0"/>
              <a:t>当传入流量访问端口的一个节点时，它会被在服务的</a:t>
            </a:r>
            <a:r>
              <a:rPr lang="en-US" altLang="zh-CN" dirty="0" smtClean="0"/>
              <a:t>pods</a:t>
            </a:r>
            <a:r>
              <a:rPr lang="zh-CN" altLang="en-US" dirty="0" smtClean="0"/>
              <a:t>之间负载平衡。负载平衡由每个节点上的</a:t>
            </a:r>
            <a:r>
              <a:rPr lang="zh-CN" altLang="en-US" b="1" dirty="0" smtClean="0">
                <a:solidFill>
                  <a:srgbClr val="FF0000"/>
                </a:solidFill>
              </a:rPr>
              <a:t> </a:t>
            </a:r>
            <a:r>
              <a:rPr lang="en-US" altLang="zh-CN" b="1" dirty="0" err="1" smtClean="0">
                <a:solidFill>
                  <a:srgbClr val="FF0000"/>
                </a:solidFill>
              </a:rPr>
              <a:t>Kube</a:t>
            </a:r>
            <a:r>
              <a:rPr lang="en-US" altLang="zh-CN" b="1" dirty="0" smtClean="0">
                <a:solidFill>
                  <a:srgbClr val="FF0000"/>
                </a:solidFill>
              </a:rPr>
              <a:t>-proxy</a:t>
            </a:r>
            <a:r>
              <a:rPr lang="en-US" altLang="zh-CN" dirty="0" smtClean="0"/>
              <a:t> </a:t>
            </a:r>
            <a:r>
              <a:rPr lang="zh-CN" altLang="en-US" dirty="0" smtClean="0"/>
              <a:t>完成，并且仅限于</a:t>
            </a:r>
            <a:r>
              <a:rPr lang="en-US" altLang="zh-CN" dirty="0" smtClean="0"/>
              <a:t>TCP/UDP</a:t>
            </a:r>
            <a:r>
              <a:rPr lang="zh-CN" altLang="en-US" dirty="0" smtClean="0"/>
              <a:t>负载均衡。</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04800" y="1981200"/>
            <a:ext cx="6442224" cy="28067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只有特定的云服务供应商和</a:t>
            </a:r>
            <a:r>
              <a:rPr lang="en-US" dirty="0" smtClean="0">
                <a:hlinkClick r:id="rId2"/>
              </a:rPr>
              <a:t>Google Container </a:t>
            </a:r>
            <a:r>
              <a:rPr lang="en-US" dirty="0" err="1" smtClean="0">
                <a:hlinkClick r:id="rId2"/>
              </a:rPr>
              <a:t>Engineand</a:t>
            </a:r>
            <a:r>
              <a:rPr lang="zh-CN" altLang="en-US" dirty="0" smtClean="0"/>
              <a:t>支持负载均衡器解决方案，如果你在你自己的基础设施上运行</a:t>
            </a:r>
            <a:r>
              <a:rPr lang="en-US" dirty="0" err="1" smtClean="0"/>
              <a:t>Kubernetes</a:t>
            </a:r>
            <a:r>
              <a:rPr lang="en-US" dirty="0" smtClean="0"/>
              <a:t>，</a:t>
            </a:r>
            <a:r>
              <a:rPr lang="zh-CN" altLang="en-US" dirty="0" smtClean="0"/>
              <a:t>它是不可用的。</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685800" y="1524000"/>
            <a:ext cx="5681228" cy="3239124"/>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52400" y="762000"/>
            <a:ext cx="2590800" cy="4191000"/>
          </a:xfrm>
        </p:spPr>
        <p:txBody>
          <a:bodyPr/>
          <a:lstStyle/>
          <a:p>
            <a:r>
              <a:rPr lang="en-US" dirty="0" smtClean="0"/>
              <a:t> In my case, I chose to use </a:t>
            </a:r>
            <a:r>
              <a:rPr lang="en-US" dirty="0" err="1" smtClean="0"/>
              <a:t>HAproxy</a:t>
            </a:r>
            <a:r>
              <a:rPr lang="en-US" dirty="0" smtClean="0"/>
              <a:t> </a:t>
            </a:r>
          </a:p>
          <a:p>
            <a:r>
              <a:rPr lang="en-US" dirty="0" smtClean="0"/>
              <a:t>I need a </a:t>
            </a:r>
            <a:r>
              <a:rPr lang="en-US" dirty="0" err="1" smtClean="0"/>
              <a:t>docker</a:t>
            </a:r>
            <a:r>
              <a:rPr lang="en-US" dirty="0" smtClean="0"/>
              <a:t> host to run the </a:t>
            </a:r>
            <a:r>
              <a:rPr lang="en-US" dirty="0" err="1" smtClean="0"/>
              <a:t>HAproxy</a:t>
            </a:r>
            <a:r>
              <a:rPr lang="en-US" dirty="0" smtClean="0"/>
              <a:t> container on and since I want it to be </a:t>
            </a:r>
            <a:r>
              <a:rPr lang="en-US" b="1" dirty="0" smtClean="0"/>
              <a:t>‘outside’ the </a:t>
            </a:r>
            <a:r>
              <a:rPr lang="en-US" b="1" dirty="0" err="1" smtClean="0"/>
              <a:t>Kubernetes</a:t>
            </a:r>
            <a:r>
              <a:rPr lang="en-US" b="1" dirty="0" smtClean="0"/>
              <a:t> cluster </a:t>
            </a:r>
            <a:r>
              <a:rPr lang="en-US" dirty="0" smtClean="0"/>
              <a:t>(AKA, </a:t>
            </a:r>
            <a:r>
              <a:rPr lang="en-US" b="1" dirty="0" smtClean="0">
                <a:solidFill>
                  <a:srgbClr val="00B0F0"/>
                </a:solidFill>
              </a:rPr>
              <a:t>doesn’t have the </a:t>
            </a:r>
            <a:r>
              <a:rPr lang="en-US" b="1" dirty="0" err="1" smtClean="0">
                <a:solidFill>
                  <a:srgbClr val="00B0F0"/>
                </a:solidFill>
              </a:rPr>
              <a:t>kube</a:t>
            </a:r>
            <a:r>
              <a:rPr lang="en-US" b="1" dirty="0" smtClean="0">
                <a:solidFill>
                  <a:srgbClr val="00B0F0"/>
                </a:solidFill>
              </a:rPr>
              <a:t>-proxy service on </a:t>
            </a:r>
            <a:r>
              <a:rPr lang="en-US" dirty="0" smtClean="0"/>
              <a:t>it)</a:t>
            </a:r>
          </a:p>
          <a:p>
            <a:r>
              <a:rPr lang="en-US" dirty="0" smtClean="0"/>
              <a:t> </a:t>
            </a:r>
            <a:r>
              <a:rPr lang="en-US" b="1" dirty="0" smtClean="0">
                <a:solidFill>
                  <a:srgbClr val="FF0000"/>
                </a:solidFill>
              </a:rPr>
              <a:t>I chose to just use the </a:t>
            </a:r>
            <a:r>
              <a:rPr lang="en-US" b="1" dirty="0" err="1" smtClean="0">
                <a:solidFill>
                  <a:srgbClr val="FF0000"/>
                </a:solidFill>
              </a:rPr>
              <a:t>kubmasta</a:t>
            </a:r>
            <a:r>
              <a:rPr lang="en-US" b="1" dirty="0" smtClean="0">
                <a:solidFill>
                  <a:srgbClr val="FF0000"/>
                </a:solidFill>
              </a:rPr>
              <a:t> host. </a:t>
            </a:r>
          </a:p>
          <a:p>
            <a:r>
              <a:rPr lang="en-US" b="1" dirty="0" smtClean="0">
                <a:solidFill>
                  <a:srgbClr val="00B050"/>
                </a:solidFill>
              </a:rPr>
              <a:t> The first thing we need is a workable </a:t>
            </a:r>
            <a:r>
              <a:rPr lang="en-US" b="1" dirty="0" err="1" smtClean="0">
                <a:solidFill>
                  <a:srgbClr val="00B050"/>
                </a:solidFill>
              </a:rPr>
              <a:t>HAproxy</a:t>
            </a:r>
            <a:r>
              <a:rPr lang="en-US" b="1" dirty="0" smtClean="0">
                <a:solidFill>
                  <a:srgbClr val="00B050"/>
                </a:solidFill>
              </a:rPr>
              <a:t> </a:t>
            </a:r>
            <a:r>
              <a:rPr lang="en-US" b="1" dirty="0" err="1" smtClean="0">
                <a:solidFill>
                  <a:srgbClr val="00B050"/>
                </a:solidFill>
              </a:rPr>
              <a:t>config</a:t>
            </a:r>
            <a:r>
              <a:rPr lang="en-US" b="1" dirty="0" smtClean="0">
                <a:solidFill>
                  <a:srgbClr val="00B050"/>
                </a:solidFill>
              </a:rPr>
              <a:t> file.  </a:t>
            </a:r>
            <a:r>
              <a:rPr lang="en-US" dirty="0" smtClean="0"/>
              <a:t>The one I generated looks like this…</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4267200" y="76200"/>
            <a:ext cx="2905705" cy="5226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0" y="3411151"/>
            <a:ext cx="4267200" cy="24990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http://www.dasblinkenlichten.com/kubernetes-101-external-access-into-the-cluster/</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381000" y="838200"/>
            <a:ext cx="5791200" cy="4010176"/>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http://www.csdn.net/article/2014-10-31/2822393</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762000" y="759634"/>
            <a:ext cx="5410200" cy="42505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创建</a:t>
            </a:r>
            <a:r>
              <a:rPr lang="en-US" altLang="zh-CN" dirty="0" smtClean="0">
                <a:hlinkClick r:id="rId2"/>
              </a:rPr>
              <a:t>Ingress</a:t>
            </a:r>
            <a:r>
              <a:rPr lang="zh-CN" altLang="en-US" dirty="0" smtClean="0"/>
              <a:t>资源使得你可以通过自定义</a:t>
            </a:r>
            <a:r>
              <a:rPr lang="en-US" altLang="zh-CN" dirty="0" smtClean="0"/>
              <a:t>URL</a:t>
            </a:r>
            <a:r>
              <a:rPr lang="zh-CN" altLang="en-US" dirty="0" smtClean="0"/>
              <a:t>（例如，服务</a:t>
            </a:r>
            <a:r>
              <a:rPr lang="en-US" altLang="zh-CN" dirty="0" smtClean="0"/>
              <a:t>A</a:t>
            </a:r>
            <a:r>
              <a:rPr lang="zh-CN" altLang="en-US" dirty="0" smtClean="0"/>
              <a:t>在</a:t>
            </a:r>
            <a:r>
              <a:rPr lang="en-US" altLang="zh-CN" dirty="0" smtClean="0"/>
              <a:t>URL /</a:t>
            </a:r>
            <a:r>
              <a:rPr lang="en-US" altLang="zh-CN" dirty="0" err="1" smtClean="0"/>
              <a:t>foo</a:t>
            </a:r>
            <a:r>
              <a:rPr lang="zh-CN" altLang="en-US" dirty="0" smtClean="0"/>
              <a:t>和服务</a:t>
            </a:r>
            <a:r>
              <a:rPr lang="en-US" altLang="zh-CN" dirty="0" smtClean="0"/>
              <a:t>B</a:t>
            </a:r>
            <a:r>
              <a:rPr lang="zh-CN" altLang="en-US" dirty="0" smtClean="0"/>
              <a:t>在</a:t>
            </a:r>
            <a:r>
              <a:rPr lang="en-US" altLang="zh-CN" dirty="0" smtClean="0"/>
              <a:t>URL /bar</a:t>
            </a:r>
            <a:r>
              <a:rPr lang="zh-CN" altLang="en-US" dirty="0" smtClean="0"/>
              <a:t>）和多个虚拟主机名（例如，一组服务是</a:t>
            </a:r>
            <a:r>
              <a:rPr lang="en-US" altLang="zh-CN" dirty="0" smtClean="0"/>
              <a:t>foo.example.com</a:t>
            </a:r>
            <a:r>
              <a:rPr lang="zh-CN" altLang="en-US" dirty="0" smtClean="0"/>
              <a:t>而另一组服务是</a:t>
            </a:r>
            <a:r>
              <a:rPr lang="en-US" altLang="zh-CN" dirty="0" smtClean="0"/>
              <a:t>bar.example.com</a:t>
            </a:r>
            <a:r>
              <a:rPr lang="zh-CN" altLang="en-US" dirty="0" smtClean="0"/>
              <a:t>）暴露服务到互联网。</a:t>
            </a:r>
            <a:r>
              <a:rPr lang="en-US" altLang="zh-CN" dirty="0" smtClean="0"/>
              <a:t>Ingress</a:t>
            </a:r>
            <a:r>
              <a:rPr lang="zh-CN" altLang="en-US" dirty="0" smtClean="0"/>
              <a:t>控制器依赖</a:t>
            </a:r>
            <a:r>
              <a:rPr lang="en-US" altLang="zh-CN" dirty="0" smtClean="0"/>
              <a:t>Ingress</a:t>
            </a:r>
            <a:r>
              <a:rPr lang="zh-CN" altLang="en-US" dirty="0" smtClean="0"/>
              <a:t>资源并建立一个外部负载平衡器。</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grpSp>
        <p:nvGrpSpPr>
          <p:cNvPr id="8" name="Group 7"/>
          <p:cNvGrpSpPr/>
          <p:nvPr/>
        </p:nvGrpSpPr>
        <p:grpSpPr>
          <a:xfrm>
            <a:off x="0" y="2209800"/>
            <a:ext cx="7315200" cy="2553485"/>
            <a:chOff x="0" y="2209800"/>
            <a:chExt cx="7315200" cy="2553485"/>
          </a:xfrm>
        </p:grpSpPr>
        <p:pic>
          <p:nvPicPr>
            <p:cNvPr id="6146" name="Picture 2"/>
            <p:cNvPicPr>
              <a:picLocks noChangeAspect="1" noChangeArrowheads="1"/>
            </p:cNvPicPr>
            <p:nvPr/>
          </p:nvPicPr>
          <p:blipFill>
            <a:blip r:embed="rId2" cstate="print"/>
            <a:srcRect/>
            <a:stretch>
              <a:fillRect/>
            </a:stretch>
          </p:blipFill>
          <p:spPr bwMode="auto">
            <a:xfrm>
              <a:off x="0" y="2209800"/>
              <a:ext cx="5284983" cy="25146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181600" y="2209800"/>
              <a:ext cx="2133600" cy="2553485"/>
            </a:xfrm>
            <a:prstGeom prst="rect">
              <a:avLst/>
            </a:prstGeom>
            <a:noFill/>
            <a:ln w="9525">
              <a:noFill/>
              <a:miter lim="800000"/>
              <a:headEnd/>
              <a:tailEnd/>
            </a:ln>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574675" y="784225"/>
            <a:ext cx="6165850" cy="391795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使用</a:t>
            </a:r>
            <a:r>
              <a:rPr lang="en-US" dirty="0" smtClean="0"/>
              <a:t>NGINX Plus</a:t>
            </a:r>
            <a:r>
              <a:rPr lang="zh-CN" altLang="en-US" dirty="0" smtClean="0"/>
              <a:t>暴露</a:t>
            </a:r>
            <a:r>
              <a:rPr lang="en-US" dirty="0" err="1" smtClean="0"/>
              <a:t>Kubernetes</a:t>
            </a:r>
            <a:r>
              <a:rPr lang="zh-CN" altLang="en-US" smtClean="0"/>
              <a:t>服务</a:t>
            </a:r>
          </a:p>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An Ingress </a:t>
            </a:r>
            <a:r>
              <a:rPr lang="en-US" b="1" dirty="0" smtClean="0"/>
              <a:t>is a collection of rules </a:t>
            </a:r>
            <a:r>
              <a:rPr lang="en-US" dirty="0" smtClean="0"/>
              <a:t>that allow inbound connections to reach the cluster services.</a:t>
            </a:r>
          </a:p>
          <a:p>
            <a:r>
              <a:rPr lang="en-US" dirty="0" smtClean="0"/>
              <a:t>An </a:t>
            </a:r>
            <a:r>
              <a:rPr lang="en-US" dirty="0" smtClean="0">
                <a:hlinkClick r:id="rId2"/>
              </a:rPr>
              <a:t>Ingress controller</a:t>
            </a:r>
            <a:r>
              <a:rPr lang="en-US" dirty="0" smtClean="0"/>
              <a:t> is responsible for fulfilling the Ingress, </a:t>
            </a:r>
            <a:r>
              <a:rPr lang="en-US" b="1" dirty="0" smtClean="0">
                <a:solidFill>
                  <a:srgbClr val="FF0000"/>
                </a:solidFill>
              </a:rPr>
              <a:t>usually with a </a:t>
            </a:r>
            <a:r>
              <a:rPr lang="en-US" b="1" dirty="0" err="1" smtClean="0">
                <a:solidFill>
                  <a:srgbClr val="FF0000"/>
                </a:solidFill>
              </a:rPr>
              <a:t>loadbalancer</a:t>
            </a:r>
            <a:r>
              <a:rPr lang="en-US" dirty="0" smtClean="0"/>
              <a:t>, though it may also configure your edge router or additional frontends to help handle the traffic in an HA manner.</a:t>
            </a:r>
            <a:endParaRPr lang="en-US" b="1"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381000" y="2971800"/>
            <a:ext cx="3871913" cy="198762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429000" y="1371600"/>
            <a:ext cx="3793854"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An ingress is a collection of rules that enables the user to expose services to internet through custom URLs and multiple virtual hosts. </a:t>
            </a:r>
          </a:p>
          <a:p>
            <a:r>
              <a:rPr lang="en-US" dirty="0" smtClean="0"/>
              <a:t>This definition allows the user to access </a:t>
            </a:r>
            <a:r>
              <a:rPr lang="en-US" b="1" dirty="0" smtClean="0"/>
              <a:t>the service s1 </a:t>
            </a:r>
            <a:r>
              <a:rPr lang="zh-CN" altLang="en-US" b="1" dirty="0" smtClean="0">
                <a:solidFill>
                  <a:srgbClr val="FF0000"/>
                </a:solidFill>
              </a:rPr>
              <a:t>（</a:t>
            </a:r>
            <a:r>
              <a:rPr lang="en-US" altLang="zh-CN" b="1" dirty="0" smtClean="0">
                <a:solidFill>
                  <a:srgbClr val="FF0000"/>
                </a:solidFill>
              </a:rPr>
              <a:t>cluster IP</a:t>
            </a:r>
            <a:r>
              <a:rPr lang="zh-CN" altLang="en-US" b="1" dirty="0" smtClean="0">
                <a:solidFill>
                  <a:srgbClr val="FF0000"/>
                </a:solidFill>
              </a:rPr>
              <a:t>）</a:t>
            </a:r>
            <a:r>
              <a:rPr lang="en-US" b="1" dirty="0" smtClean="0">
                <a:solidFill>
                  <a:srgbClr val="FF0000"/>
                </a:solidFill>
              </a:rPr>
              <a:t> </a:t>
            </a:r>
            <a:r>
              <a:rPr lang="en-US" dirty="0" smtClean="0"/>
              <a:t>at the URL /</a:t>
            </a:r>
            <a:r>
              <a:rPr lang="en-US" dirty="0" err="1" smtClean="0"/>
              <a:t>foo</a:t>
            </a:r>
            <a:r>
              <a:rPr lang="en-US" dirty="0" smtClean="0"/>
              <a:t> and </a:t>
            </a:r>
            <a:r>
              <a:rPr lang="en-US" b="1" dirty="0" smtClean="0"/>
              <a:t>the service s2 </a:t>
            </a:r>
            <a:r>
              <a:rPr lang="zh-CN" altLang="en-US" b="1" dirty="0" smtClean="0">
                <a:solidFill>
                  <a:srgbClr val="FF0000"/>
                </a:solidFill>
              </a:rPr>
              <a:t>（</a:t>
            </a:r>
            <a:r>
              <a:rPr lang="en-US" altLang="zh-CN" b="1" dirty="0" smtClean="0">
                <a:solidFill>
                  <a:srgbClr val="FF0000"/>
                </a:solidFill>
              </a:rPr>
              <a:t>cluster IP</a:t>
            </a:r>
            <a:r>
              <a:rPr lang="zh-CN" altLang="en-US" b="1" dirty="0" smtClean="0">
                <a:solidFill>
                  <a:srgbClr val="FF0000"/>
                </a:solidFill>
              </a:rPr>
              <a:t>）</a:t>
            </a:r>
            <a:r>
              <a:rPr lang="en-US" dirty="0" smtClean="0"/>
              <a:t> to be accessed at URL /bar.</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724400" y="1371600"/>
            <a:ext cx="1695450" cy="37020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09600" y="2057400"/>
            <a:ext cx="3406775" cy="150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Accessing </a:t>
            </a:r>
            <a:r>
              <a:rPr lang="en-US" dirty="0" err="1" smtClean="0"/>
              <a:t>Kubernetes</a:t>
            </a:r>
            <a:r>
              <a:rPr lang="en-US" dirty="0" smtClean="0"/>
              <a:t> services from external world</a:t>
            </a:r>
          </a:p>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04800" y="762000"/>
            <a:ext cx="6400800" cy="4236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1</a:t>
            </a:r>
            <a:r>
              <a:rPr lang="zh-CN" altLang="en-US" dirty="0" smtClean="0"/>
              <a:t>：</a:t>
            </a:r>
            <a:r>
              <a:rPr lang="en-US" b="1" cap="all" dirty="0" smtClean="0"/>
              <a:t>SETTING UP AN EXAMPLE NGINX SERVICE</a:t>
            </a:r>
          </a:p>
          <a:p>
            <a:pPr lvl="1"/>
            <a:r>
              <a:rPr lang="en-US" dirty="0" smtClean="0"/>
              <a:t> Before setting up any ingress, services will need to be created in </a:t>
            </a:r>
            <a:r>
              <a:rPr lang="en-US" dirty="0" err="1" smtClean="0"/>
              <a:t>Kubernetes</a:t>
            </a:r>
            <a:r>
              <a:rPr lang="en-US" dirty="0" smtClean="0"/>
              <a:t>. We’ll start by adding a service and replication controller into our </a:t>
            </a:r>
            <a:r>
              <a:rPr lang="en-US" dirty="0" err="1" smtClean="0"/>
              <a:t>Kubernetes</a:t>
            </a:r>
            <a:r>
              <a:rPr lang="en-US" dirty="0" smtClean="0"/>
              <a:t> </a:t>
            </a:r>
            <a:r>
              <a:rPr lang="en-US" dirty="0" err="1" smtClean="0"/>
              <a:t>environment.Here’s</a:t>
            </a:r>
            <a:r>
              <a:rPr lang="en-US" dirty="0" smtClean="0"/>
              <a:t> a simple </a:t>
            </a:r>
            <a:r>
              <a:rPr lang="en-US" dirty="0" err="1" smtClean="0"/>
              <a:t>nginx</a:t>
            </a:r>
            <a:r>
              <a:rPr lang="en-US" dirty="0" smtClean="0"/>
              <a:t> service to add into </a:t>
            </a:r>
            <a:r>
              <a:rPr lang="en-US" dirty="0" err="1" smtClean="0"/>
              <a:t>Kubernetes</a:t>
            </a:r>
            <a:r>
              <a:rPr lang="en-US" dirty="0" smtClean="0"/>
              <a:t>.</a:t>
            </a:r>
          </a:p>
          <a:p>
            <a:endParaRPr lang="en-US" dirty="0" smtClean="0"/>
          </a:p>
          <a:p>
            <a:endParaRPr lang="en-US" dirty="0" smtClean="0"/>
          </a:p>
          <a:p>
            <a:r>
              <a:rPr lang="en-US" b="1" cap="all" dirty="0" smtClean="0"/>
              <a:t>2</a:t>
            </a:r>
            <a:r>
              <a:rPr lang="zh-CN" altLang="en-US" b="1" cap="all" dirty="0" smtClean="0"/>
              <a:t>： </a:t>
            </a:r>
            <a:r>
              <a:rPr lang="en-US" b="1" cap="all" dirty="0" smtClean="0"/>
              <a:t>SETTING UP A SIMPLE INGRESS RESOURCE</a:t>
            </a:r>
          </a:p>
          <a:p>
            <a:pPr lvl="1"/>
            <a:r>
              <a:rPr lang="en-US" dirty="0" smtClean="0"/>
              <a:t>You can set up a simple ingress resource for the single service.</a:t>
            </a:r>
            <a:endParaRPr lang="en-US" dirty="0"/>
          </a:p>
        </p:txBody>
      </p:sp>
      <p:sp>
        <p:nvSpPr>
          <p:cNvPr id="3" name="Content Placeholder 2"/>
          <p:cNvSpPr>
            <a:spLocks noGrp="1"/>
          </p:cNvSpPr>
          <p:nvPr>
            <p:ph sz="quarter" idx="10"/>
          </p:nvPr>
        </p:nvSpPr>
        <p:spPr/>
        <p:txBody>
          <a:bodyPr/>
          <a:lstStyle/>
          <a:p>
            <a:r>
              <a:rPr lang="en-US" dirty="0" smtClean="0">
                <a:hlinkClick r:id="rId2"/>
              </a:rPr>
              <a:t>http://docs.rancher.com/rancher/v1.1/zh/kubernetes/ingress/</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cap="all" dirty="0" smtClean="0"/>
              <a:t>CREATING INGRESS RESOURCES</a:t>
            </a:r>
          </a:p>
        </p:txBody>
      </p:sp>
      <p:pic>
        <p:nvPicPr>
          <p:cNvPr id="10242" name="Picture 2"/>
          <p:cNvPicPr>
            <a:picLocks noChangeAspect="1" noChangeArrowheads="1"/>
          </p:cNvPicPr>
          <p:nvPr/>
        </p:nvPicPr>
        <p:blipFill>
          <a:blip r:embed="rId3" cstate="print"/>
          <a:srcRect/>
          <a:stretch>
            <a:fillRect/>
          </a:stretch>
        </p:blipFill>
        <p:spPr bwMode="auto">
          <a:xfrm>
            <a:off x="5257800" y="1143000"/>
            <a:ext cx="1933665" cy="4343400"/>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2895600" y="2362200"/>
            <a:ext cx="2262188" cy="184703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0" y="685800"/>
            <a:ext cx="7315200" cy="382472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533400" y="742187"/>
            <a:ext cx="6574378" cy="42108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0" y="762000"/>
            <a:ext cx="7315200" cy="37856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6386" name="Picture 2"/>
          <p:cNvPicPr>
            <a:picLocks noChangeAspect="1" noChangeArrowheads="1"/>
          </p:cNvPicPr>
          <p:nvPr/>
        </p:nvPicPr>
        <p:blipFill>
          <a:blip r:embed="rId2" cstate="print"/>
          <a:srcRect/>
          <a:stretch>
            <a:fillRect/>
          </a:stretch>
        </p:blipFill>
        <p:spPr bwMode="auto">
          <a:xfrm>
            <a:off x="0" y="838201"/>
            <a:ext cx="7315200" cy="3870182"/>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0" y="1222639"/>
            <a:ext cx="7315200" cy="3707323"/>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Demystifying </a:t>
            </a:r>
            <a:r>
              <a:rPr lang="en-US" b="0" smtClean="0"/>
              <a:t>kubernetes</a:t>
            </a:r>
          </a:p>
        </p:txBody>
      </p:sp>
      <p:pic>
        <p:nvPicPr>
          <p:cNvPr id="1026" name="Picture 2"/>
          <p:cNvPicPr>
            <a:picLocks noChangeAspect="1" noChangeArrowheads="1"/>
          </p:cNvPicPr>
          <p:nvPr/>
        </p:nvPicPr>
        <p:blipFill>
          <a:blip r:embed="rId2" cstate="print"/>
          <a:srcRect/>
          <a:stretch>
            <a:fillRect/>
          </a:stretch>
        </p:blipFill>
        <p:spPr bwMode="auto">
          <a:xfrm>
            <a:off x="766763" y="828675"/>
            <a:ext cx="5781675" cy="382905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343400" y="2425310"/>
            <a:ext cx="2971800" cy="2939894"/>
          </a:xfrm>
          <a:prstGeom prst="rect">
            <a:avLst/>
          </a:prstGeom>
          <a:noFill/>
          <a:ln w="9525">
            <a:noFill/>
            <a:miter lim="800000"/>
            <a:headEnd/>
            <a:tailEnd/>
          </a:ln>
        </p:spPr>
      </p:pic>
      <p:sp>
        <p:nvSpPr>
          <p:cNvPr id="2" name="Content Placeholder 1"/>
          <p:cNvSpPr>
            <a:spLocks noGrp="1"/>
          </p:cNvSpPr>
          <p:nvPr>
            <p:ph sz="quarter" idx="1"/>
          </p:nvPr>
        </p:nvSpPr>
        <p:spPr/>
        <p:txBody>
          <a:bodyPr/>
          <a:lstStyle/>
          <a:p>
            <a:r>
              <a:rPr lang="en-US" altLang="zh-CN" dirty="0" err="1" smtClean="0"/>
              <a:t>kubernetes</a:t>
            </a:r>
            <a:r>
              <a:rPr lang="zh-CN" altLang="en-US" dirty="0" smtClean="0"/>
              <a:t>以插件的方式引入了</a:t>
            </a:r>
            <a:r>
              <a:rPr lang="en-US" altLang="zh-CN" dirty="0" smtClean="0"/>
              <a:t>DNS</a:t>
            </a:r>
            <a:r>
              <a:rPr lang="zh-CN" altLang="en-US" dirty="0" smtClean="0"/>
              <a:t>系统，利用</a:t>
            </a:r>
            <a:r>
              <a:rPr lang="en-US" altLang="zh-CN" dirty="0" smtClean="0"/>
              <a:t>DNS</a:t>
            </a:r>
            <a:r>
              <a:rPr lang="zh-CN" altLang="en-US" dirty="0" smtClean="0"/>
              <a:t>对</a:t>
            </a:r>
            <a:r>
              <a:rPr lang="en-US" altLang="zh-CN" dirty="0" smtClean="0"/>
              <a:t>Service</a:t>
            </a:r>
            <a:r>
              <a:rPr lang="zh-CN" altLang="en-US" dirty="0" smtClean="0"/>
              <a:t>进行一个映射，这样我们在</a:t>
            </a:r>
            <a:r>
              <a:rPr lang="en-US" altLang="zh-CN" dirty="0" smtClean="0"/>
              <a:t>APP</a:t>
            </a:r>
            <a:r>
              <a:rPr lang="zh-CN" altLang="en-US" dirty="0" smtClean="0"/>
              <a:t>中直接使用域名进行引用，避免了之前的变量泛滥问题，也避免了创建顺序的尴尬局面。</a:t>
            </a:r>
            <a:endParaRPr lang="en-US" altLang="zh-CN" dirty="0" smtClean="0"/>
          </a:p>
          <a:p>
            <a:r>
              <a:rPr lang="zh-CN" altLang="en-US" dirty="0" smtClean="0"/>
              <a:t>创建</a:t>
            </a:r>
            <a:r>
              <a:rPr lang="en-US" altLang="zh-CN" dirty="0" smtClean="0"/>
              <a:t>DNS</a:t>
            </a:r>
            <a:r>
              <a:rPr lang="zh-CN" altLang="en-US" dirty="0" smtClean="0"/>
              <a:t>服务的</a:t>
            </a:r>
            <a:r>
              <a:rPr lang="en-US" altLang="zh-CN" dirty="0" smtClean="0"/>
              <a:t>RC</a:t>
            </a:r>
            <a:r>
              <a:rPr lang="zh-CN" altLang="en-US" dirty="0" smtClean="0"/>
              <a:t>配置文件，在这个</a:t>
            </a:r>
            <a:r>
              <a:rPr lang="en-US" altLang="zh-CN" dirty="0" smtClean="0"/>
              <a:t>RC</a:t>
            </a:r>
            <a:r>
              <a:rPr lang="zh-CN" altLang="en-US" dirty="0" smtClean="0"/>
              <a:t>配置中包含了</a:t>
            </a:r>
            <a:r>
              <a:rPr lang="en-US" altLang="zh-CN" dirty="0" smtClean="0"/>
              <a:t>3</a:t>
            </a:r>
            <a:r>
              <a:rPr lang="zh-CN" altLang="en-US" dirty="0" smtClean="0"/>
              <a:t>个</a:t>
            </a:r>
            <a:r>
              <a:rPr lang="en-US" altLang="zh-CN" dirty="0" smtClean="0"/>
              <a:t>Container</a:t>
            </a:r>
            <a:r>
              <a:rPr lang="zh-CN" altLang="en-US" dirty="0" smtClean="0"/>
              <a:t>的定义</a:t>
            </a:r>
            <a:r>
              <a:rPr lang="en-US" altLang="zh-CN" dirty="0" smtClean="0"/>
              <a:t>:</a:t>
            </a:r>
            <a:r>
              <a:rPr lang="en-US" dirty="0" smtClean="0"/>
              <a:t> 1)</a:t>
            </a:r>
            <a:r>
              <a:rPr lang="en-US" dirty="0" err="1" smtClean="0"/>
              <a:t>skyDNS</a:t>
            </a:r>
            <a:r>
              <a:rPr lang="en-US" dirty="0" smtClean="0"/>
              <a:t>: </a:t>
            </a:r>
            <a:r>
              <a:rPr lang="zh-CN" altLang="en-US" dirty="0" smtClean="0"/>
              <a:t>提供</a:t>
            </a:r>
            <a:r>
              <a:rPr lang="en-US" dirty="0" smtClean="0"/>
              <a:t>DNS</a:t>
            </a:r>
            <a:r>
              <a:rPr lang="zh-CN" altLang="en-US" dirty="0" smtClean="0"/>
              <a:t>解析服务 </a:t>
            </a:r>
            <a:r>
              <a:rPr lang="en-US" altLang="zh-CN" dirty="0" smtClean="0"/>
              <a:t>2)</a:t>
            </a:r>
            <a:r>
              <a:rPr lang="zh-CN" altLang="en-US" dirty="0" smtClean="0"/>
              <a:t/>
            </a:r>
            <a:br>
              <a:rPr lang="zh-CN" altLang="en-US" dirty="0" smtClean="0"/>
            </a:br>
            <a:r>
              <a:rPr lang="en-US" dirty="0" err="1" smtClean="0"/>
              <a:t>etcd</a:t>
            </a:r>
            <a:r>
              <a:rPr lang="en-US" dirty="0" smtClean="0"/>
              <a:t>：</a:t>
            </a:r>
            <a:r>
              <a:rPr lang="zh-CN" altLang="en-US" dirty="0" smtClean="0"/>
              <a:t>用于</a:t>
            </a:r>
            <a:r>
              <a:rPr lang="en-US" dirty="0" err="1" smtClean="0"/>
              <a:t>skyDNS</a:t>
            </a:r>
            <a:r>
              <a:rPr lang="zh-CN" altLang="en-US" dirty="0" smtClean="0"/>
              <a:t>的存储 </a:t>
            </a:r>
            <a:r>
              <a:rPr lang="en-US" altLang="zh-CN" dirty="0" smtClean="0"/>
              <a:t>3)</a:t>
            </a:r>
            <a:r>
              <a:rPr lang="en-US" dirty="0" smtClean="0"/>
              <a:t>kube2sky：</a:t>
            </a:r>
            <a:r>
              <a:rPr lang="zh-CN" altLang="en-US" dirty="0" smtClean="0"/>
              <a:t>连接</a:t>
            </a:r>
            <a:r>
              <a:rPr lang="en-US" dirty="0" err="1" smtClean="0"/>
              <a:t>Kubernetes</a:t>
            </a:r>
            <a:r>
              <a:rPr lang="zh-CN" altLang="en-US" dirty="0" smtClean="0"/>
              <a:t>和</a:t>
            </a:r>
            <a:r>
              <a:rPr lang="en-US" dirty="0" err="1" smtClean="0"/>
              <a:t>skyDNS</a:t>
            </a:r>
            <a:endParaRPr lang="en-US" dirty="0" smtClean="0"/>
          </a:p>
          <a:p>
            <a:pPr lvl="1"/>
            <a:r>
              <a:rPr lang="en-US" dirty="0" smtClean="0"/>
              <a:t>kube2sky</a:t>
            </a:r>
            <a:r>
              <a:rPr lang="zh-CN" altLang="en-US" dirty="0" smtClean="0"/>
              <a:t>容器需要访问</a:t>
            </a:r>
            <a:r>
              <a:rPr lang="en-US" dirty="0" err="1" smtClean="0"/>
              <a:t>Kubernetes</a:t>
            </a:r>
            <a:r>
              <a:rPr lang="en-US" dirty="0" smtClean="0"/>
              <a:t> Master，</a:t>
            </a:r>
            <a:r>
              <a:rPr lang="zh-CN" altLang="en-US" dirty="0" smtClean="0"/>
              <a:t>需要配置</a:t>
            </a:r>
            <a:r>
              <a:rPr lang="en-US" dirty="0" smtClean="0"/>
              <a:t>Master</a:t>
            </a:r>
            <a:r>
              <a:rPr lang="zh-CN" altLang="en-US" dirty="0" smtClean="0"/>
              <a:t>所在物理主机的</a:t>
            </a:r>
            <a:r>
              <a:rPr lang="en-US" dirty="0" smtClean="0"/>
              <a:t>IP</a:t>
            </a:r>
            <a:r>
              <a:rPr lang="zh-CN" altLang="en-US" dirty="0" smtClean="0"/>
              <a:t>地址和端口 </a:t>
            </a:r>
            <a:endParaRPr lang="en-US" dirty="0" smtClean="0"/>
          </a:p>
          <a:p>
            <a:pPr lvl="1"/>
            <a:r>
              <a:rPr lang="en-US" dirty="0" smtClean="0"/>
              <a:t>kube2sky</a:t>
            </a:r>
            <a:r>
              <a:rPr lang="zh-CN" altLang="en-US" dirty="0" smtClean="0"/>
              <a:t>容器和</a:t>
            </a:r>
            <a:r>
              <a:rPr lang="en-US" dirty="0" err="1" smtClean="0"/>
              <a:t>skydns</a:t>
            </a:r>
            <a:r>
              <a:rPr lang="zh-CN" altLang="en-US" dirty="0" smtClean="0"/>
              <a:t>容器的启动参数</a:t>
            </a:r>
            <a:r>
              <a:rPr lang="en-US" altLang="zh-CN" dirty="0" smtClean="0"/>
              <a:t>-</a:t>
            </a:r>
            <a:r>
              <a:rPr lang="en-US" dirty="0" smtClean="0"/>
              <a:t>domain，</a:t>
            </a:r>
            <a:r>
              <a:rPr lang="zh-CN" altLang="en-US" dirty="0" smtClean="0"/>
              <a:t>设置</a:t>
            </a:r>
            <a:r>
              <a:rPr lang="en-US" dirty="0" err="1" smtClean="0"/>
              <a:t>Kubernetes</a:t>
            </a:r>
            <a:r>
              <a:rPr lang="zh-CN" altLang="en-US" dirty="0" smtClean="0"/>
              <a:t>集群中</a:t>
            </a:r>
            <a:r>
              <a:rPr lang="en-US" dirty="0" smtClean="0"/>
              <a:t>Service</a:t>
            </a:r>
            <a:r>
              <a:rPr lang="zh-CN" altLang="en-US" dirty="0" smtClean="0"/>
              <a:t>所属的域名，本例中为</a:t>
            </a:r>
            <a:r>
              <a:rPr lang="en-US" dirty="0" err="1" smtClean="0"/>
              <a:t>cluster.local</a:t>
            </a:r>
            <a:r>
              <a:rPr lang="en-US" dirty="0" smtClean="0"/>
              <a:t>。</a:t>
            </a:r>
            <a:r>
              <a:rPr lang="zh-CN" altLang="en-US" dirty="0" smtClean="0"/>
              <a:t>启动后，</a:t>
            </a:r>
            <a:r>
              <a:rPr lang="en-US" altLang="zh-CN" dirty="0" smtClean="0"/>
              <a:t>kube2sky</a:t>
            </a:r>
            <a:r>
              <a:rPr lang="zh-CN" altLang="en-US" dirty="0" smtClean="0"/>
              <a:t>会监听</a:t>
            </a:r>
            <a:r>
              <a:rPr lang="en-US" altLang="zh-CN" dirty="0" err="1" smtClean="0"/>
              <a:t>Kubernetes</a:t>
            </a:r>
            <a:r>
              <a:rPr lang="zh-CN" altLang="en-US" dirty="0" smtClean="0"/>
              <a:t>，当有新的</a:t>
            </a:r>
            <a:r>
              <a:rPr lang="en-US" altLang="zh-CN" dirty="0" smtClean="0"/>
              <a:t>Service</a:t>
            </a:r>
            <a:r>
              <a:rPr lang="zh-CN" altLang="en-US" dirty="0" smtClean="0"/>
              <a:t>创建时，就会生成相应的记录并保存到</a:t>
            </a:r>
            <a:r>
              <a:rPr lang="en-US" altLang="zh-CN" dirty="0" err="1" smtClean="0"/>
              <a:t>etcd</a:t>
            </a:r>
            <a:r>
              <a:rPr lang="zh-CN" altLang="en-US" dirty="0" smtClean="0"/>
              <a:t>中。</a:t>
            </a:r>
            <a:r>
              <a:rPr lang="en-US" altLang="zh-CN" dirty="0" smtClean="0"/>
              <a:t>kube2sky</a:t>
            </a:r>
            <a:r>
              <a:rPr lang="zh-CN" altLang="en-US" dirty="0" smtClean="0"/>
              <a:t>为每个</a:t>
            </a:r>
            <a:r>
              <a:rPr lang="en-US" altLang="zh-CN" dirty="0" smtClean="0"/>
              <a:t>Service</a:t>
            </a:r>
            <a:r>
              <a:rPr lang="zh-CN" altLang="en-US" dirty="0" smtClean="0"/>
              <a:t>生成两条记录</a:t>
            </a:r>
            <a:endParaRPr lang="en-US" altLang="zh-CN" dirty="0" smtClean="0"/>
          </a:p>
          <a:p>
            <a:pPr lvl="2"/>
            <a:r>
              <a:rPr lang="en-US" dirty="0" smtClean="0"/>
              <a:t>&lt;</a:t>
            </a:r>
            <a:r>
              <a:rPr lang="en-US" dirty="0" err="1" smtClean="0"/>
              <a:t>service_name</a:t>
            </a:r>
            <a:r>
              <a:rPr lang="en-US" dirty="0" smtClean="0"/>
              <a:t>&gt;.&lt;</a:t>
            </a:r>
            <a:r>
              <a:rPr lang="en-US" dirty="0" err="1" smtClean="0"/>
              <a:t>namespace_name</a:t>
            </a:r>
            <a:r>
              <a:rPr lang="en-US" dirty="0" smtClean="0"/>
              <a:t>&gt;.&lt;domain&gt; </a:t>
            </a:r>
          </a:p>
          <a:p>
            <a:pPr lvl="2"/>
            <a:r>
              <a:rPr lang="en-US" dirty="0" smtClean="0"/>
              <a:t>&lt;</a:t>
            </a:r>
            <a:r>
              <a:rPr lang="en-US" dirty="0" err="1" smtClean="0"/>
              <a:t>service_name</a:t>
            </a:r>
            <a:r>
              <a:rPr lang="en-US" dirty="0" smtClean="0"/>
              <a:t>&gt;.&lt;</a:t>
            </a:r>
            <a:r>
              <a:rPr lang="en-US" dirty="0" err="1" smtClean="0"/>
              <a:t>namespace_name</a:t>
            </a:r>
            <a:r>
              <a:rPr lang="en-US" dirty="0" smtClean="0"/>
              <a:t>&gt;.svc.&lt;domain&gt;</a:t>
            </a:r>
          </a:p>
          <a:p>
            <a:pPr lvl="1"/>
            <a:r>
              <a:rPr lang="en-US" altLang="en-US" dirty="0" smtClean="0"/>
              <a:t>kube2sky</a:t>
            </a:r>
            <a:r>
              <a:rPr lang="zh-CN" altLang="en-US" dirty="0" smtClean="0"/>
              <a:t>容器应用通过调用</a:t>
            </a:r>
            <a:r>
              <a:rPr lang="en-US" altLang="en-US" dirty="0" err="1" smtClean="0"/>
              <a:t>Kubernetes</a:t>
            </a:r>
            <a:r>
              <a:rPr lang="en-US" altLang="en-US" dirty="0" smtClean="0"/>
              <a:t> Master</a:t>
            </a:r>
            <a:r>
              <a:rPr lang="zh-CN" altLang="en-US" dirty="0" smtClean="0"/>
              <a:t>的</a:t>
            </a:r>
            <a:r>
              <a:rPr lang="en-US" altLang="en-US" dirty="0" smtClean="0"/>
              <a:t>API</a:t>
            </a:r>
            <a:r>
              <a:rPr lang="zh-CN" altLang="en-US" dirty="0" smtClean="0"/>
              <a:t>获得集群中所有</a:t>
            </a:r>
            <a:r>
              <a:rPr lang="en-US" altLang="en-US" dirty="0" smtClean="0"/>
              <a:t>Service</a:t>
            </a:r>
            <a:r>
              <a:rPr lang="zh-CN" altLang="en-US" dirty="0" smtClean="0"/>
              <a:t>的信息，并持续监控新</a:t>
            </a:r>
            <a:r>
              <a:rPr lang="en-US" altLang="en-US" dirty="0" smtClean="0"/>
              <a:t>Service</a:t>
            </a:r>
            <a:r>
              <a:rPr lang="zh-CN" altLang="en-US" dirty="0" smtClean="0"/>
              <a:t>的生成，然后定稿</a:t>
            </a:r>
            <a:r>
              <a:rPr lang="en-US" altLang="en-US" dirty="0" err="1" smtClean="0"/>
              <a:t>etcd</a:t>
            </a:r>
            <a:r>
              <a:rPr lang="zh-CN" altLang="en-US" dirty="0" smtClean="0"/>
              <a:t>中</a:t>
            </a:r>
            <a:endParaRPr lang="en-US" altLang="zh-CN" dirty="0" smtClean="0"/>
          </a:p>
          <a:p>
            <a:pPr lvl="1"/>
            <a:r>
              <a:rPr lang="en-US" altLang="zh-CN" dirty="0" err="1" smtClean="0"/>
              <a:t>skydns</a:t>
            </a:r>
            <a:r>
              <a:rPr lang="zh-CN" altLang="en-US" dirty="0" smtClean="0"/>
              <a:t>的启动参数</a:t>
            </a:r>
            <a:r>
              <a:rPr lang="en-US" altLang="zh-CN" dirty="0" smtClean="0"/>
              <a:t>-</a:t>
            </a:r>
            <a:r>
              <a:rPr lang="en-US" altLang="zh-CN" dirty="0" err="1" smtClean="0"/>
              <a:t>addr</a:t>
            </a:r>
            <a:r>
              <a:rPr lang="en-US" altLang="zh-CN" dirty="0" smtClean="0"/>
              <a:t>=0.0.0.0:53</a:t>
            </a:r>
            <a:r>
              <a:rPr lang="zh-CN" altLang="en-US" dirty="0" smtClean="0"/>
              <a:t>表示使用本机</a:t>
            </a:r>
            <a:r>
              <a:rPr lang="en-US" altLang="zh-CN" dirty="0" smtClean="0"/>
              <a:t>TCP</a:t>
            </a:r>
            <a:r>
              <a:rPr lang="zh-CN" altLang="en-US" dirty="0" smtClean="0"/>
              <a:t>和</a:t>
            </a:r>
            <a:r>
              <a:rPr lang="en-US" altLang="zh-CN" dirty="0" smtClean="0"/>
              <a:t>UDP</a:t>
            </a:r>
            <a:r>
              <a:rPr lang="zh-CN" altLang="en-US" dirty="0" smtClean="0"/>
              <a:t>的</a:t>
            </a:r>
            <a:r>
              <a:rPr lang="en-US" altLang="zh-CN" dirty="0" smtClean="0"/>
              <a:t>53</a:t>
            </a:r>
            <a:r>
              <a:rPr lang="zh-CN" altLang="en-US" dirty="0" smtClean="0"/>
              <a:t>端口提供服务。</a:t>
            </a:r>
          </a:p>
          <a:p>
            <a:r>
              <a:rPr lang="zh-CN" altLang="en-US" dirty="0" smtClean="0"/>
              <a:t/>
            </a:r>
            <a:br>
              <a:rPr lang="zh-CN" altLang="en-US" dirty="0" smtClean="0"/>
            </a:br>
            <a:r>
              <a:rPr lang="zh-CN" altLang="en-US" dirty="0" smtClean="0"/>
              <a:t>使用一个带有</a:t>
            </a:r>
            <a:r>
              <a:rPr lang="en-US" altLang="zh-CN" dirty="0" err="1" smtClean="0"/>
              <a:t>nslookup</a:t>
            </a:r>
            <a:r>
              <a:rPr lang="zh-CN" altLang="en-US" dirty="0" smtClean="0"/>
              <a:t>工具的</a:t>
            </a:r>
            <a:r>
              <a:rPr lang="en-US" altLang="zh-CN" dirty="0" smtClean="0"/>
              <a:t>Pod</a:t>
            </a:r>
            <a:r>
              <a:rPr lang="zh-CN" altLang="en-US" dirty="0" smtClean="0"/>
              <a:t>来验证</a:t>
            </a:r>
            <a:r>
              <a:rPr lang="en-US" altLang="zh-CN" dirty="0" smtClean="0"/>
              <a:t>DNS</a:t>
            </a:r>
            <a:r>
              <a:rPr lang="zh-CN" altLang="en-US" dirty="0" smtClean="0"/>
              <a:t>服务是否能够正常工作</a:t>
            </a:r>
            <a:endParaRPr lang="en-US" altLang="zh-CN" dirty="0" smtClean="0"/>
          </a:p>
          <a:p>
            <a:pPr lvl="1"/>
            <a:r>
              <a:rPr lang="en-US" altLang="zh-CN" dirty="0" smtClean="0"/>
              <a:t>(</a:t>
            </a:r>
            <a:r>
              <a:rPr lang="en-US" dirty="0" smtClean="0"/>
              <a:t>kube-registry:5000/</a:t>
            </a:r>
            <a:r>
              <a:rPr lang="en-US" dirty="0" err="1" smtClean="0"/>
              <a:t>busybox</a:t>
            </a:r>
            <a:r>
              <a:rPr lang="en-US" altLang="zh-CN" dirty="0" smtClean="0"/>
              <a:t>)</a:t>
            </a:r>
            <a:r>
              <a:rPr lang="zh-CN" altLang="en-US" dirty="0" smtClean="0"/>
              <a:t>：</a:t>
            </a:r>
            <a:endParaRPr lang="en-US" altLang="zh-CN" dirty="0" smtClean="0"/>
          </a:p>
          <a:p>
            <a:pPr lvl="1"/>
            <a:r>
              <a:rPr lang="en-US" dirty="0" err="1" smtClean="0"/>
              <a:t>kubectl</a:t>
            </a:r>
            <a:r>
              <a:rPr lang="en-US" dirty="0" smtClean="0"/>
              <a:t> exec </a:t>
            </a:r>
            <a:r>
              <a:rPr lang="en-US" dirty="0" err="1" smtClean="0"/>
              <a:t>busybox</a:t>
            </a:r>
            <a:r>
              <a:rPr lang="en-US" dirty="0" smtClean="0"/>
              <a:t> </a:t>
            </a:r>
            <a:r>
              <a:rPr lang="en-US" b="1" dirty="0" smtClean="0">
                <a:solidFill>
                  <a:srgbClr val="FF0000"/>
                </a:solidFill>
              </a:rPr>
              <a:t>-- </a:t>
            </a:r>
            <a:r>
              <a:rPr lang="en-US" b="1" dirty="0" err="1" smtClean="0">
                <a:solidFill>
                  <a:srgbClr val="FF0000"/>
                </a:solidFill>
              </a:rPr>
              <a:t>nslookup</a:t>
            </a:r>
            <a:r>
              <a:rPr lang="en-US" b="1" dirty="0" smtClean="0">
                <a:solidFill>
                  <a:srgbClr val="FF0000"/>
                </a:solidFill>
              </a:rPr>
              <a:t> </a:t>
            </a:r>
            <a:r>
              <a:rPr lang="en-US" b="1" dirty="0" err="1" smtClean="0">
                <a:solidFill>
                  <a:srgbClr val="FF0000"/>
                </a:solidFill>
              </a:rPr>
              <a:t>kube</a:t>
            </a:r>
            <a:r>
              <a:rPr lang="en-US" b="1" dirty="0" smtClean="0">
                <a:solidFill>
                  <a:srgbClr val="FF0000"/>
                </a:solidFill>
              </a:rPr>
              <a:t>-</a:t>
            </a:r>
            <a:r>
              <a:rPr lang="en-US" b="1" dirty="0" err="1" smtClean="0">
                <a:solidFill>
                  <a:srgbClr val="FF0000"/>
                </a:solidFill>
              </a:rPr>
              <a:t>dns.kube</a:t>
            </a:r>
            <a:r>
              <a:rPr lang="en-US" b="1" dirty="0" smtClean="0">
                <a:solidFill>
                  <a:srgbClr val="FF0000"/>
                </a:solidFill>
              </a:rPr>
              <a:t>-system</a:t>
            </a:r>
            <a:endParaRPr lang="zh-CN" altLang="en-US" b="1" dirty="0" smtClean="0">
              <a:solidFill>
                <a:srgbClr val="FF0000"/>
              </a:solidFill>
            </a:endParaRPr>
          </a:p>
          <a:p>
            <a:r>
              <a:rPr lang="zh-CN" altLang="en-US" dirty="0" smtClean="0"/>
              <a:t/>
            </a:r>
            <a:br>
              <a:rPr lang="zh-CN" altLang="en-US" dirty="0" smtClean="0"/>
            </a:br>
            <a:r>
              <a:rPr lang="zh-CN" altLang="en-US" b="1" dirty="0" smtClean="0">
                <a:solidFill>
                  <a:srgbClr val="FF0000"/>
                </a:solidFill>
              </a:rPr>
              <a:t>查看多个容器组成的</a:t>
            </a:r>
            <a:r>
              <a:rPr lang="en-US" altLang="zh-CN" b="1" dirty="0" smtClean="0">
                <a:solidFill>
                  <a:srgbClr val="FF0000"/>
                </a:solidFill>
              </a:rPr>
              <a:t>Pod</a:t>
            </a:r>
            <a:r>
              <a:rPr lang="zh-CN" altLang="en-US" b="1" dirty="0" smtClean="0">
                <a:solidFill>
                  <a:srgbClr val="FF0000"/>
                </a:solidFill>
              </a:rPr>
              <a:t>时，要添加</a:t>
            </a:r>
            <a:r>
              <a:rPr lang="en-US" altLang="zh-CN" b="1" dirty="0" smtClean="0">
                <a:solidFill>
                  <a:srgbClr val="FF0000"/>
                </a:solidFill>
              </a:rPr>
              <a:t>-c</a:t>
            </a:r>
            <a:r>
              <a:rPr lang="zh-CN" altLang="en-US" b="1" dirty="0" smtClean="0">
                <a:solidFill>
                  <a:srgbClr val="FF0000"/>
                </a:solidFill>
              </a:rPr>
              <a:t>选项指定容器的名称</a:t>
            </a:r>
            <a:endParaRPr lang="en-US" altLang="zh-CN" b="1" dirty="0" smtClean="0">
              <a:solidFill>
                <a:srgbClr val="FF0000"/>
              </a:solidFill>
            </a:endParaRPr>
          </a:p>
          <a:p>
            <a:pPr lvl="1"/>
            <a:r>
              <a:rPr lang="en-US" b="1" dirty="0" err="1" smtClean="0">
                <a:solidFill>
                  <a:srgbClr val="92D050"/>
                </a:solidFill>
              </a:rPr>
              <a:t>kubectl</a:t>
            </a:r>
            <a:r>
              <a:rPr lang="en-US" b="1" dirty="0" smtClean="0">
                <a:solidFill>
                  <a:srgbClr val="92D050"/>
                </a:solidFill>
              </a:rPr>
              <a:t> exec kube-dns-v9-evgl6 -c </a:t>
            </a:r>
            <a:r>
              <a:rPr lang="en-US" b="1" dirty="0" err="1" smtClean="0">
                <a:solidFill>
                  <a:srgbClr val="92D050"/>
                </a:solidFill>
              </a:rPr>
              <a:t>etcd</a:t>
            </a:r>
            <a:r>
              <a:rPr lang="en-US" b="1" dirty="0" smtClean="0">
                <a:solidFill>
                  <a:srgbClr val="92D050"/>
                </a:solidFill>
              </a:rPr>
              <a:t> --namespace=</a:t>
            </a:r>
            <a:r>
              <a:rPr lang="en-US" b="1" dirty="0" err="1" smtClean="0">
                <a:solidFill>
                  <a:srgbClr val="92D050"/>
                </a:solidFill>
              </a:rPr>
              <a:t>kube</a:t>
            </a:r>
            <a:r>
              <a:rPr lang="en-US" b="1" dirty="0" smtClean="0">
                <a:solidFill>
                  <a:srgbClr val="92D050"/>
                </a:solidFill>
              </a:rPr>
              <a:t>-system </a:t>
            </a:r>
            <a:r>
              <a:rPr lang="en-US" b="1" dirty="0" err="1" smtClean="0">
                <a:solidFill>
                  <a:srgbClr val="92D050"/>
                </a:solidFill>
              </a:rPr>
              <a:t>etcdctl</a:t>
            </a:r>
            <a:r>
              <a:rPr lang="en-US" b="1" dirty="0" smtClean="0">
                <a:solidFill>
                  <a:srgbClr val="92D050"/>
                </a:solidFill>
              </a:rPr>
              <a:t> </a:t>
            </a:r>
            <a:r>
              <a:rPr lang="en-US" b="1" dirty="0" err="1" smtClean="0">
                <a:solidFill>
                  <a:srgbClr val="92D050"/>
                </a:solidFill>
              </a:rPr>
              <a:t>ls</a:t>
            </a:r>
            <a:r>
              <a:rPr lang="en-US" b="1" dirty="0" smtClean="0">
                <a:solidFill>
                  <a:srgbClr val="92D050"/>
                </a:solidFill>
              </a:rPr>
              <a:t> /</a:t>
            </a:r>
            <a:r>
              <a:rPr lang="en-US" b="1" dirty="0" err="1" smtClean="0">
                <a:solidFill>
                  <a:srgbClr val="92D050"/>
                </a:solidFill>
              </a:rPr>
              <a:t>skydns</a:t>
            </a:r>
            <a:r>
              <a:rPr lang="en-US" b="1" dirty="0" smtClean="0">
                <a:solidFill>
                  <a:srgbClr val="92D050"/>
                </a:solidFill>
              </a:rPr>
              <a:t>/local/cluster</a:t>
            </a:r>
            <a:endParaRPr lang="zh-CN" altLang="en-US" b="1" dirty="0" smtClean="0">
              <a:solidFill>
                <a:srgbClr val="92D050"/>
              </a:solidFill>
            </a:endParaRPr>
          </a:p>
          <a:p>
            <a:r>
              <a:rPr lang="en-US" dirty="0" err="1" smtClean="0"/>
              <a:t>etcdctl</a:t>
            </a:r>
            <a:r>
              <a:rPr lang="en-US" dirty="0" smtClean="0"/>
              <a:t> get /</a:t>
            </a:r>
            <a:r>
              <a:rPr lang="en-US" dirty="0" err="1" smtClean="0"/>
              <a:t>skydns</a:t>
            </a:r>
            <a:r>
              <a:rPr lang="en-US" dirty="0" smtClean="0"/>
              <a:t>/local/cluster/default/</a:t>
            </a:r>
            <a:r>
              <a:rPr lang="en-US" dirty="0" err="1" smtClean="0"/>
              <a:t>redis</a:t>
            </a:r>
            <a:r>
              <a:rPr lang="en-US" dirty="0" smtClean="0"/>
              <a:t>-master</a:t>
            </a:r>
          </a:p>
          <a:p>
            <a:endParaRPr lang="en-US" altLang="zh-CN" dirty="0" smtClean="0"/>
          </a:p>
          <a:p>
            <a:r>
              <a:rPr lang="en-US" altLang="zh-CN" dirty="0" smtClean="0"/>
              <a:t>TTL : time to live</a:t>
            </a:r>
            <a:r>
              <a:rPr lang="zh-CN" altLang="en-US" dirty="0" smtClean="0"/>
              <a:t/>
            </a:r>
            <a:br>
              <a:rPr lang="zh-CN" altLang="en-US" dirty="0" smtClean="0"/>
            </a:br>
            <a:endParaRPr lang="en-US" altLang="en-US" dirty="0" smtClean="0"/>
          </a:p>
        </p:txBody>
      </p:sp>
      <p:sp>
        <p:nvSpPr>
          <p:cNvPr id="3" name="Content Placeholder 2"/>
          <p:cNvSpPr>
            <a:spLocks noGrp="1"/>
          </p:cNvSpPr>
          <p:nvPr>
            <p:ph sz="quarter" idx="10"/>
          </p:nvPr>
        </p:nvSpPr>
        <p:spPr/>
        <p:txBody>
          <a:bodyPr/>
          <a:lstStyle/>
          <a:p>
            <a:r>
              <a:rPr lang="en-US" dirty="0" smtClean="0">
                <a:hlinkClick r:id="rId3"/>
              </a:rPr>
              <a:t>http://blog.csdn.net/carter115/article/details/51133688</a:t>
            </a:r>
            <a:r>
              <a:rPr lang="en-US" dirty="0" smtClean="0"/>
              <a:t> </a:t>
            </a:r>
            <a:endParaRPr lang="en-US" dirty="0"/>
          </a:p>
        </p:txBody>
      </p:sp>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1"/>
          </p:nvPr>
        </p:nvSpPr>
        <p:spPr/>
        <p:txBody>
          <a:bodyPr/>
          <a:lstStyle/>
          <a:p>
            <a:r>
              <a:rPr lang="en-US" dirty="0" err="1" smtClean="0"/>
              <a:t>Kube</a:t>
            </a:r>
            <a:r>
              <a:rPr lang="en-US" dirty="0" smtClean="0"/>
              <a:t> -</a:t>
            </a:r>
            <a:r>
              <a:rPr lang="en-US" dirty="0" err="1" smtClean="0"/>
              <a:t>dns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很多应用程序的配置需要通过配置文件，命令行参数和环境变量的组合配置来完成。这些配置应该从</a:t>
            </a:r>
            <a:r>
              <a:rPr lang="en-US" altLang="zh-CN" dirty="0" smtClean="0"/>
              <a:t>image</a:t>
            </a:r>
            <a:r>
              <a:rPr lang="zh-CN" altLang="en-US" dirty="0" smtClean="0"/>
              <a:t>内容中解耦，以此来保持容器化应用程序的便携性</a:t>
            </a:r>
            <a:endParaRPr lang="en-US" altLang="zh-CN" dirty="0" smtClean="0"/>
          </a:p>
          <a:p>
            <a:pPr lvl="1"/>
            <a:r>
              <a:rPr lang="zh-CN" altLang="en-US" dirty="0" smtClean="0"/>
              <a:t>容器的配置管理</a:t>
            </a:r>
            <a:r>
              <a:rPr lang="en-US" altLang="zh-CN" dirty="0" smtClean="0"/>
              <a:t>——</a:t>
            </a:r>
            <a:r>
              <a:rPr lang="zh-CN" altLang="en-US" dirty="0" smtClean="0"/>
              <a:t>把应用的代码和配置区分开，是一个好的操作。我们希望能够让应用的开发者在</a:t>
            </a:r>
            <a:r>
              <a:rPr lang="en-US" altLang="zh-CN" dirty="0" err="1" smtClean="0"/>
              <a:t>Kubernetes</a:t>
            </a:r>
            <a:r>
              <a:rPr lang="zh-CN" altLang="en-US" dirty="0" smtClean="0"/>
              <a:t>里充分使用这样的模式。</a:t>
            </a:r>
            <a:endParaRPr lang="en-US" altLang="zh-CN" dirty="0" smtClean="0"/>
          </a:p>
          <a:p>
            <a:pPr lvl="1"/>
            <a:r>
              <a:rPr lang="en-US" altLang="zh-CN" dirty="0" err="1" smtClean="0"/>
              <a:t>ConfigMap</a:t>
            </a:r>
            <a:r>
              <a:rPr lang="en-US" altLang="zh-CN" dirty="0" smtClean="0"/>
              <a:t> API</a:t>
            </a:r>
            <a:r>
              <a:rPr lang="zh-CN" altLang="en-US" dirty="0" smtClean="0"/>
              <a:t>资源提供了将配置数据注入容器的方式，同时保持容器是不知道</a:t>
            </a:r>
            <a:r>
              <a:rPr lang="en-US" altLang="zh-CN" dirty="0" err="1" smtClean="0"/>
              <a:t>Kubernetes</a:t>
            </a:r>
            <a:r>
              <a:rPr lang="zh-CN" altLang="en-US" dirty="0" smtClean="0"/>
              <a:t>的。</a:t>
            </a:r>
            <a:r>
              <a:rPr lang="en-US" altLang="zh-CN" dirty="0" err="1" smtClean="0"/>
              <a:t>ConfigMap</a:t>
            </a:r>
            <a:r>
              <a:rPr lang="zh-CN" altLang="en-US" dirty="0" smtClean="0"/>
              <a:t>可以被用来保存单个属性，也可以用来保存整个配置文件或者</a:t>
            </a:r>
            <a:r>
              <a:rPr lang="en-US" altLang="zh-CN" dirty="0" smtClean="0"/>
              <a:t>JSON</a:t>
            </a:r>
            <a:r>
              <a:rPr lang="zh-CN" altLang="en-US" dirty="0" smtClean="0"/>
              <a:t>二进制大对象。</a:t>
            </a:r>
            <a:endParaRPr lang="en-US" altLang="zh-CN" dirty="0" smtClean="0"/>
          </a:p>
          <a:p>
            <a:endParaRPr lang="en-US" altLang="zh-CN" dirty="0" smtClean="0"/>
          </a:p>
          <a:p>
            <a:r>
              <a:rPr lang="zh-CN" altLang="en-US" dirty="0" smtClean="0"/>
              <a:t>在一个</a:t>
            </a:r>
            <a:r>
              <a:rPr lang="en-US" altLang="zh-CN" dirty="0" smtClean="0"/>
              <a:t>pod</a:t>
            </a:r>
            <a:r>
              <a:rPr lang="zh-CN" altLang="en-US" dirty="0" smtClean="0"/>
              <a:t>里面使用</a:t>
            </a:r>
            <a:r>
              <a:rPr lang="en-US" altLang="zh-CN" dirty="0" err="1" smtClean="0"/>
              <a:t>ConfigMap</a:t>
            </a:r>
            <a:r>
              <a:rPr lang="zh-CN" altLang="en-US" dirty="0" smtClean="0"/>
              <a:t>大致有三种方式：</a:t>
            </a:r>
            <a:r>
              <a:rPr lang="zh-CN" altLang="en-US" b="1" dirty="0" smtClean="0"/>
              <a:t>命令行参数；环境变量；数据卷文件</a:t>
            </a:r>
          </a:p>
          <a:p>
            <a:pPr lvl="1"/>
            <a:r>
              <a:rPr lang="zh-CN" altLang="en-US" dirty="0" smtClean="0"/>
              <a:t>这些不同的方法就需要有不同的数据建模方式来使用数据。为了尽可能提供多的弹性，我们使用</a:t>
            </a:r>
            <a:r>
              <a:rPr lang="en-US" altLang="zh-CN" dirty="0" err="1" smtClean="0"/>
              <a:t>ConfigMap</a:t>
            </a:r>
            <a:r>
              <a:rPr lang="zh-CN" altLang="en-US" dirty="0" smtClean="0"/>
              <a:t>来承载既有粗力度也有细粒度的数据。另外，由于应用会从环境变量和包含配置数据的文件读取配置信息，我们建立</a:t>
            </a:r>
            <a:r>
              <a:rPr lang="en-US" altLang="zh-CN" dirty="0" err="1" smtClean="0"/>
              <a:t>ConfigMap</a:t>
            </a:r>
            <a:r>
              <a:rPr lang="zh-CN" altLang="en-US" dirty="0" smtClean="0"/>
              <a:t>来支持这两者任何一种的读取方式。让我们来看一个例子，</a:t>
            </a:r>
            <a:r>
              <a:rPr lang="en-US" altLang="zh-CN" dirty="0" err="1" smtClean="0"/>
              <a:t>ConfigMap</a:t>
            </a:r>
            <a:r>
              <a:rPr lang="zh-CN" altLang="en-US" dirty="0" smtClean="0"/>
              <a:t>时如何获得这两种配置的。</a:t>
            </a:r>
          </a:p>
          <a:p>
            <a:r>
              <a:rPr lang="zh-CN" altLang="en-US" dirty="0" smtClean="0"/>
              <a:t>我们希望创建</a:t>
            </a:r>
            <a:r>
              <a:rPr lang="en-US" altLang="zh-CN" dirty="0" err="1" smtClean="0"/>
              <a:t>ConfigMap</a:t>
            </a:r>
            <a:r>
              <a:rPr lang="zh-CN" altLang="en-US" dirty="0" smtClean="0"/>
              <a:t>就像在它里面存数据一样有弹性。创建一个</a:t>
            </a:r>
            <a:r>
              <a:rPr lang="en-US" altLang="zh-CN" dirty="0" err="1" smtClean="0"/>
              <a:t>ConfigMap</a:t>
            </a:r>
            <a:r>
              <a:rPr lang="zh-CN" altLang="en-US" dirty="0" smtClean="0"/>
              <a:t>对象，我们已经加了一个</a:t>
            </a:r>
            <a:r>
              <a:rPr lang="en-US" altLang="zh-CN" dirty="0" err="1" smtClean="0"/>
              <a:t>kubectl</a:t>
            </a:r>
            <a:r>
              <a:rPr lang="zh-CN" altLang="en-US" dirty="0" smtClean="0"/>
              <a:t>命令，叫做“</a:t>
            </a:r>
            <a:r>
              <a:rPr lang="en-US" altLang="zh-CN" dirty="0" err="1" smtClean="0"/>
              <a:t>kubectl</a:t>
            </a:r>
            <a:r>
              <a:rPr lang="en-US" altLang="zh-CN" dirty="0" smtClean="0"/>
              <a:t> create </a:t>
            </a:r>
            <a:r>
              <a:rPr lang="en-US" altLang="zh-CN" dirty="0" err="1" smtClean="0"/>
              <a:t>configmap</a:t>
            </a:r>
            <a:r>
              <a:rPr lang="en-US" altLang="zh-CN" dirty="0" smtClean="0"/>
              <a:t>”</a:t>
            </a:r>
            <a:r>
              <a:rPr lang="zh-CN" altLang="en-US" dirty="0" smtClean="0"/>
              <a:t>，提供三种方式来说明健值组：</a:t>
            </a:r>
            <a:r>
              <a:rPr lang="zh-CN" altLang="en-US" b="1" dirty="0" smtClean="0"/>
              <a:t>说明</a:t>
            </a:r>
            <a:r>
              <a:rPr lang="en-US" altLang="zh-CN" b="1" dirty="0" smtClean="0"/>
              <a:t>liberal key</a:t>
            </a:r>
            <a:r>
              <a:rPr lang="zh-CN" altLang="en-US" b="1" dirty="0" smtClean="0"/>
              <a:t>和</a:t>
            </a:r>
            <a:r>
              <a:rPr lang="en-US" altLang="zh-CN" b="1" dirty="0" smtClean="0"/>
              <a:t>value</a:t>
            </a:r>
            <a:r>
              <a:rPr lang="zh-CN" altLang="en-US" b="1" dirty="0" smtClean="0"/>
              <a:t>；说明一个单独的文件；说明一个给每个文件创建</a:t>
            </a:r>
            <a:r>
              <a:rPr lang="en-US" altLang="zh-CN" b="1" dirty="0" smtClean="0"/>
              <a:t>key</a:t>
            </a:r>
            <a:r>
              <a:rPr lang="zh-CN" altLang="en-US" b="1" dirty="0" smtClean="0"/>
              <a:t>的路径 。  </a:t>
            </a:r>
            <a:r>
              <a:rPr lang="zh-CN" altLang="en-US" dirty="0" smtClean="0"/>
              <a:t>这些不同的选项可以在一个命令里混合、配对着或重复使用。</a:t>
            </a:r>
          </a:p>
          <a:p>
            <a:endParaRPr lang="en-US" dirty="0" smtClean="0"/>
          </a:p>
          <a:p>
            <a:r>
              <a:rPr lang="en-US" dirty="0" err="1" smtClean="0"/>
              <a:t>ConfigMaps</a:t>
            </a:r>
            <a:r>
              <a:rPr lang="zh-CN" altLang="en-US" dirty="0" smtClean="0"/>
              <a:t>必须在</a:t>
            </a:r>
            <a:r>
              <a:rPr lang="en-US" dirty="0" smtClean="0"/>
              <a:t>pod</a:t>
            </a:r>
            <a:r>
              <a:rPr lang="zh-CN" altLang="en-US" dirty="0" smtClean="0"/>
              <a:t>中被使用之前创建。</a:t>
            </a:r>
            <a:r>
              <a:rPr lang="en-US" dirty="0" smtClean="0"/>
              <a:t>Controllers</a:t>
            </a:r>
            <a:r>
              <a:rPr lang="zh-CN" altLang="en-US" dirty="0" smtClean="0"/>
              <a:t>可以会被写来容忍某些配置文件数据的缺失。</a:t>
            </a:r>
            <a:endParaRPr lang="en-US" altLang="zh-CN" dirty="0" smtClean="0"/>
          </a:p>
          <a:p>
            <a:r>
              <a:rPr lang="en-US" dirty="0" err="1" smtClean="0"/>
              <a:t>Configmaps</a:t>
            </a:r>
            <a:r>
              <a:rPr lang="zh-CN" altLang="en-US" dirty="0" smtClean="0"/>
              <a:t>属于</a:t>
            </a:r>
            <a:r>
              <a:rPr lang="en-US" dirty="0" smtClean="0"/>
              <a:t>namespace。</a:t>
            </a:r>
            <a:r>
              <a:rPr lang="zh-CN" altLang="en-US" dirty="0" smtClean="0"/>
              <a:t>他们只有在相同的</a:t>
            </a:r>
            <a:r>
              <a:rPr lang="en-US" dirty="0" smtClean="0"/>
              <a:t>namespaces</a:t>
            </a:r>
            <a:r>
              <a:rPr lang="zh-CN" altLang="en-US" dirty="0" smtClean="0"/>
              <a:t>中通过</a:t>
            </a:r>
            <a:r>
              <a:rPr lang="en-US" dirty="0" smtClean="0"/>
              <a:t>pods</a:t>
            </a:r>
            <a:r>
              <a:rPr lang="zh-CN" altLang="en-US" dirty="0" smtClean="0"/>
              <a:t>被引用。</a:t>
            </a:r>
            <a:endParaRPr lang="en-US" altLang="zh-CN" dirty="0" smtClean="0"/>
          </a:p>
          <a:p>
            <a:r>
              <a:rPr lang="en-US" dirty="0" err="1" smtClean="0"/>
              <a:t>ConfigMap</a:t>
            </a:r>
            <a:r>
              <a:rPr lang="zh-CN" altLang="en-US" dirty="0" smtClean="0"/>
              <a:t>大小的配额是已经一个设置好的功能。</a:t>
            </a:r>
            <a:endParaRPr lang="en-US" altLang="zh-CN" dirty="0" smtClean="0"/>
          </a:p>
          <a:p>
            <a:endParaRPr lang="en-US" dirty="0" smtClean="0"/>
          </a:p>
          <a:p>
            <a:r>
              <a:rPr lang="zh-CN" altLang="en-US" dirty="0" smtClean="0"/>
              <a:t>新的</a:t>
            </a:r>
            <a:r>
              <a:rPr lang="en-US" altLang="zh-CN" dirty="0" err="1" smtClean="0"/>
              <a:t>ConfigMap</a:t>
            </a:r>
            <a:r>
              <a:rPr lang="zh-CN" altLang="en-US" dirty="0" smtClean="0"/>
              <a:t>功能不仅可以在容器开启时提供初始配置功能，还有在容器运行时更新自身配置的功能。</a:t>
            </a:r>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https://segmentfault.com/blog/caicloud_?page=2</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Kube</a:t>
            </a:r>
            <a:r>
              <a:rPr lang="en-US" dirty="0" smtClean="0"/>
              <a:t> </a:t>
            </a:r>
            <a:r>
              <a:rPr lang="en-US" dirty="0" err="1" smtClean="0"/>
              <a:t>configmap</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从目录创建</a:t>
            </a:r>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2580029" y="0"/>
            <a:ext cx="4735171" cy="32766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0" y="3298479"/>
            <a:ext cx="5715000" cy="21879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https://segmentfault.com/a/1190000004917164</a:t>
            </a:r>
            <a:r>
              <a:rPr lang="en-US" dirty="0" smtClean="0"/>
              <a:t> </a:t>
            </a:r>
            <a:endParaRPr lang="en-US" dirty="0"/>
          </a:p>
        </p:txBody>
      </p:sp>
      <p:sp>
        <p:nvSpPr>
          <p:cNvPr id="4" name="Title 3"/>
          <p:cNvSpPr>
            <a:spLocks noGrp="1"/>
          </p:cNvSpPr>
          <p:nvPr>
            <p:ph type="title"/>
          </p:nvPr>
        </p:nvSpPr>
        <p:spPr/>
        <p:txBody>
          <a:bodyPr/>
          <a:lstStyle/>
          <a:p>
            <a:r>
              <a:rPr lang="zh-CN" altLang="en-US" dirty="0" smtClean="0"/>
              <a:t>在</a:t>
            </a:r>
            <a:r>
              <a:rPr lang="en-US" dirty="0" smtClean="0"/>
              <a:t>pods</a:t>
            </a:r>
            <a:r>
              <a:rPr lang="zh-CN" altLang="en-US" dirty="0" smtClean="0"/>
              <a:t>里面使用</a:t>
            </a:r>
            <a:r>
              <a:rPr lang="en-US" dirty="0" err="1" smtClean="0"/>
              <a:t>ConfigMap</a:t>
            </a:r>
            <a:endParaRPr lang="en-US" dirty="0"/>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529012" y="0"/>
            <a:ext cx="3786188" cy="1817081"/>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0" y="710580"/>
            <a:ext cx="3352800" cy="43140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https://segmentfault.com/a/1190000004917164</a:t>
            </a:r>
            <a:r>
              <a:rPr lang="en-US" dirty="0" smtClean="0"/>
              <a:t> </a:t>
            </a:r>
            <a:endParaRPr lang="en-US" dirty="0"/>
          </a:p>
        </p:txBody>
      </p:sp>
      <p:sp>
        <p:nvSpPr>
          <p:cNvPr id="4" name="Title 3"/>
          <p:cNvSpPr>
            <a:spLocks noGrp="1"/>
          </p:cNvSpPr>
          <p:nvPr>
            <p:ph type="title"/>
          </p:nvPr>
        </p:nvSpPr>
        <p:spPr/>
        <p:txBody>
          <a:bodyPr/>
          <a:lstStyle/>
          <a:p>
            <a:r>
              <a:rPr lang="zh-CN" altLang="en-US" b="0" dirty="0" smtClean="0"/>
              <a:t>用</a:t>
            </a:r>
            <a:r>
              <a:rPr lang="en-US" altLang="zh-CN" b="0" dirty="0" err="1" smtClean="0"/>
              <a:t>ConfigMap</a:t>
            </a:r>
            <a:r>
              <a:rPr lang="zh-CN" altLang="en-US" b="0" dirty="0" smtClean="0"/>
              <a:t>设置命令行参数</a:t>
            </a:r>
            <a:endParaRPr lang="zh-CN" altLang="en-US" b="0" dirty="0"/>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0" y="1371600"/>
            <a:ext cx="4224338" cy="3846552"/>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3529012" y="0"/>
            <a:ext cx="3786188" cy="18170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pPr>
      <a:bodyPr/>
      <a:lstStyle/>
      <a:style>
        <a:lnRef idx="1">
          <a:schemeClr val="accent5"/>
        </a:lnRef>
        <a:fillRef idx="0">
          <a:schemeClr val="accent5"/>
        </a:fillRef>
        <a:effectRef idx="0">
          <a:schemeClr val="accent5"/>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39349</TotalTime>
  <Words>6045</Words>
  <Application>Microsoft Office PowerPoint</Application>
  <PresentationFormat>Custom</PresentationFormat>
  <Paragraphs>427</Paragraphs>
  <Slides>129</Slides>
  <Notes>0</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Origin</vt:lpstr>
      <vt:lpstr>An introduction to Kubernetes</vt:lpstr>
      <vt:lpstr>INTRODUCTION</vt:lpstr>
      <vt:lpstr>Slide 3</vt:lpstr>
      <vt:lpstr>Zhc-心得</vt:lpstr>
      <vt:lpstr>Slide 5</vt:lpstr>
      <vt:lpstr>容器就是新的进程</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Kubernetes网络配置方案</vt:lpstr>
      <vt:lpstr>Kubernetes网络配置方案</vt:lpstr>
      <vt:lpstr>Kubernetes网络配置方案</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在pods里面使用ConfigMap</vt:lpstr>
      <vt:lpstr>用ConfigMap设置命令行参数</vt:lpstr>
      <vt:lpstr>通过数据卷插件使用ConfigMap</vt:lpstr>
      <vt:lpstr>真实案例：配置Redis</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CoreOS</vt:lpstr>
      <vt:lpstr>CoreOS</vt:lpstr>
      <vt:lpstr>etcd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953</cp:revision>
  <dcterms:created xsi:type="dcterms:W3CDTF">2006-08-16T00:00:00Z</dcterms:created>
  <dcterms:modified xsi:type="dcterms:W3CDTF">2016-11-07T22:44:14Z</dcterms:modified>
</cp:coreProperties>
</file>